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56" r:id="rId2"/>
    <p:sldId id="258" r:id="rId3"/>
    <p:sldId id="277" r:id="rId4"/>
    <p:sldId id="328" r:id="rId5"/>
    <p:sldId id="320" r:id="rId6"/>
    <p:sldId id="289" r:id="rId7"/>
    <p:sldId id="326" r:id="rId8"/>
    <p:sldId id="325" r:id="rId9"/>
    <p:sldId id="329" r:id="rId10"/>
    <p:sldId id="322" r:id="rId11"/>
    <p:sldId id="330" r:id="rId12"/>
    <p:sldId id="331" r:id="rId13"/>
    <p:sldId id="334" r:id="rId14"/>
    <p:sldId id="332" r:id="rId15"/>
    <p:sldId id="333" r:id="rId16"/>
    <p:sldId id="335" r:id="rId17"/>
    <p:sldId id="286" r:id="rId18"/>
    <p:sldId id="327" r:id="rId19"/>
    <p:sldId id="337" r:id="rId20"/>
    <p:sldId id="338" r:id="rId21"/>
    <p:sldId id="339" r:id="rId22"/>
    <p:sldId id="341" r:id="rId23"/>
    <p:sldId id="340" r:id="rId24"/>
    <p:sldId id="342" r:id="rId25"/>
    <p:sldId id="343" r:id="rId26"/>
    <p:sldId id="344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53" r:id="rId35"/>
    <p:sldId id="354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6" r:id="rId48"/>
    <p:sldId id="367" r:id="rId49"/>
    <p:sldId id="370" r:id="rId50"/>
    <p:sldId id="369" r:id="rId51"/>
    <p:sldId id="368" r:id="rId52"/>
    <p:sldId id="371" r:id="rId53"/>
    <p:sldId id="372" r:id="rId54"/>
    <p:sldId id="374" r:id="rId55"/>
    <p:sldId id="375" r:id="rId56"/>
    <p:sldId id="376" r:id="rId57"/>
    <p:sldId id="377" r:id="rId58"/>
    <p:sldId id="336" r:id="rId59"/>
    <p:sldId id="288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5348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4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9A14291-7A85-40A3-956C-589484F5AA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398130-3A7E-4600-A469-9676539852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F4A7A-4685-4D3A-9800-C7E214114356}" type="datetimeFigureOut">
              <a:rPr lang="ko-KR" altLang="en-US" smtClean="0"/>
              <a:t>2019-08-20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C02F0D-7E44-4631-A30C-92A72756BB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89D857-B4DA-4BFC-8BD7-6193287270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B0502-C098-4AB5-A708-A8A3BAC38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196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F4F40-0A3F-421E-8034-BF6831EF52E9}" type="datetimeFigureOut">
              <a:rPr lang="ko-KR" altLang="en-US" smtClean="0"/>
              <a:t>2019-08-20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497C7-5145-4757-BA98-403CF7558E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759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65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75780" y="171450"/>
            <a:ext cx="8098506" cy="6529388"/>
          </a:xfrm>
          <a:custGeom>
            <a:avLst/>
            <a:gdLst>
              <a:gd name="connsiteX0" fmla="*/ 0 w 8098506"/>
              <a:gd name="connsiteY0" fmla="*/ 0 h 6529388"/>
              <a:gd name="connsiteX1" fmla="*/ 8098506 w 8098506"/>
              <a:gd name="connsiteY1" fmla="*/ 0 h 6529388"/>
              <a:gd name="connsiteX2" fmla="*/ 8098506 w 8098506"/>
              <a:gd name="connsiteY2" fmla="*/ 6529388 h 6529388"/>
              <a:gd name="connsiteX3" fmla="*/ 0 w 8098506"/>
              <a:gd name="connsiteY3" fmla="*/ 6529388 h 652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98506" h="6529388">
                <a:moveTo>
                  <a:pt x="0" y="0"/>
                </a:moveTo>
                <a:lnTo>
                  <a:pt x="8098506" y="0"/>
                </a:lnTo>
                <a:lnTo>
                  <a:pt x="8098506" y="6529388"/>
                </a:lnTo>
                <a:lnTo>
                  <a:pt x="0" y="65293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4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50617" y="2835370"/>
            <a:ext cx="3619496" cy="3624498"/>
          </a:xfrm>
          <a:custGeom>
            <a:avLst/>
            <a:gdLst>
              <a:gd name="connsiteX0" fmla="*/ 2297113 w 4594226"/>
              <a:gd name="connsiteY0" fmla="*/ 0 h 4600576"/>
              <a:gd name="connsiteX1" fmla="*/ 4594226 w 4594226"/>
              <a:gd name="connsiteY1" fmla="*/ 2300288 h 4600576"/>
              <a:gd name="connsiteX2" fmla="*/ 2297113 w 4594226"/>
              <a:gd name="connsiteY2" fmla="*/ 4600576 h 4600576"/>
              <a:gd name="connsiteX3" fmla="*/ 0 w 4594226"/>
              <a:gd name="connsiteY3" fmla="*/ 2300288 h 4600576"/>
              <a:gd name="connsiteX4" fmla="*/ 2297113 w 4594226"/>
              <a:gd name="connsiteY4" fmla="*/ 0 h 460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94226" h="4600576">
                <a:moveTo>
                  <a:pt x="2297113" y="0"/>
                </a:moveTo>
                <a:cubicBezTo>
                  <a:pt x="3565773" y="0"/>
                  <a:pt x="4594226" y="1029874"/>
                  <a:pt x="4594226" y="2300288"/>
                </a:cubicBezTo>
                <a:cubicBezTo>
                  <a:pt x="4594226" y="3570702"/>
                  <a:pt x="3565773" y="4600576"/>
                  <a:pt x="2297113" y="4600576"/>
                </a:cubicBezTo>
                <a:cubicBezTo>
                  <a:pt x="1028453" y="4600576"/>
                  <a:pt x="0" y="3570702"/>
                  <a:pt x="0" y="2300288"/>
                </a:cubicBezTo>
                <a:cubicBezTo>
                  <a:pt x="0" y="1029874"/>
                  <a:pt x="1028453" y="0"/>
                  <a:pt x="22971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95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3" name="TextBox 1752"/>
          <p:cNvSpPr txBox="1"/>
          <p:nvPr/>
        </p:nvSpPr>
        <p:spPr>
          <a:xfrm>
            <a:off x="5004226" y="2844225"/>
            <a:ext cx="217719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 err="1">
                <a:solidFill>
                  <a:schemeClr val="bg1"/>
                </a:solidFill>
                <a:latin typeface="Calibri" panose="020F0502020204030204" pitchFamily="34" charset="0"/>
                <a:ea typeface="Raleway" pitchFamily="2" charset="0"/>
                <a:cs typeface="Calibri" panose="020F0502020204030204" pitchFamily="34" charset="0"/>
              </a:rPr>
              <a:t>All</a:t>
            </a:r>
            <a:r>
              <a:rPr lang="en-US" altLang="ko-KR" sz="7000" dirty="0" err="1">
                <a:solidFill>
                  <a:schemeClr val="bg1"/>
                </a:solidFill>
                <a:latin typeface="Calibri" panose="020F0502020204030204" pitchFamily="34" charset="0"/>
                <a:ea typeface="Raleway" pitchFamily="2" charset="0"/>
                <a:cs typeface="Calibri" panose="020F0502020204030204" pitchFamily="34" charset="0"/>
              </a:rPr>
              <a:t>vie</a:t>
            </a:r>
            <a:endParaRPr lang="en-US" sz="7000" dirty="0">
              <a:solidFill>
                <a:schemeClr val="bg1"/>
              </a:solidFill>
              <a:latin typeface="Calibri" panose="020F0502020204030204" pitchFamily="34" charset="0"/>
              <a:ea typeface="Raleway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3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ERD(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물리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/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논리</a:t>
            </a:r>
            <a:r>
              <a:rPr lang="en-US" altLang="ko-KR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CA7133-D2A6-45D8-AB58-B1D127B9E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692" y="692723"/>
            <a:ext cx="9747308" cy="584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37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57080E-6199-4098-BC16-B8AD2C481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290" y="298540"/>
            <a:ext cx="7696200" cy="29146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BA3D47-FF96-4096-8046-D7C2ECCD5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290" y="3644811"/>
            <a:ext cx="769620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4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7C500C0-8CCC-424C-B2FC-43328BF16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369" y="3992880"/>
            <a:ext cx="7639050" cy="1752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DA52ADC-3840-4010-9AE6-31DBD6953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069" y="389467"/>
            <a:ext cx="7753350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25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174515-9289-43AA-A93E-6C5056F29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369" y="419100"/>
            <a:ext cx="7667625" cy="27051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21FB502-2561-4997-85B4-A0A434F16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894" y="3440430"/>
            <a:ext cx="7658100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18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D6F264F-8A27-4611-8B63-8BA9E2ECE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369" y="381923"/>
            <a:ext cx="7677150" cy="25622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19BE3BC-D691-42C6-9B09-09BE85548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319" y="3913853"/>
            <a:ext cx="771525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97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FDCE1D0-9BE7-4E98-904C-94599DC88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662" y="523875"/>
            <a:ext cx="7686675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27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테이블정의서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EBA25C2-4489-4DFB-B0D7-76856EAF2E1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34B0491-9B68-4C77-92F3-E79AAE9A8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992" y="672116"/>
            <a:ext cx="768667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56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009"/>
          <p:cNvSpPr/>
          <p:nvPr/>
        </p:nvSpPr>
        <p:spPr>
          <a:xfrm>
            <a:off x="691332" y="2959608"/>
            <a:ext cx="4999513" cy="3262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Eclipse 2018-12-R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Visual Studio Code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OracleXE112</a:t>
            </a:r>
          </a:p>
          <a:p>
            <a:pPr algn="r">
              <a:lnSpc>
                <a:spcPct val="170000"/>
              </a:lnSpc>
            </a:pP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- AWS RDS-</a:t>
            </a: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JDK 1.8_202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Window 7</a:t>
            </a:r>
          </a:p>
          <a:p>
            <a:pPr algn="r">
              <a:lnSpc>
                <a:spcPct val="170000"/>
              </a:lnSpc>
            </a:pP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AE709C-A130-4205-992D-2A2B32F9D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490" y="980084"/>
            <a:ext cx="5081884" cy="4897832"/>
          </a:xfrm>
          <a:prstGeom prst="rect">
            <a:avLst/>
          </a:prstGeom>
        </p:spPr>
      </p:pic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개발환경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0E363A29-D8B8-4897-9CF5-4E0D83CDEB65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2412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07F6D49-2D41-4E44-8F8B-A8D5C79E4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581" y="992071"/>
            <a:ext cx="6627189" cy="44914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75BFDFF-053D-4A7B-AF65-98906E271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126" y="433991"/>
            <a:ext cx="3067050" cy="4762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9CF5BCA-8366-4077-B51C-689650D1F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1621" y="1656185"/>
            <a:ext cx="3267075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8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8AAC52-92EC-4FAA-AAF1-89401805A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58" y="840976"/>
            <a:ext cx="9188210" cy="53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8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구성원 소개</a:t>
            </a:r>
          </a:p>
        </p:txBody>
      </p:sp>
      <p:grpSp>
        <p:nvGrpSpPr>
          <p:cNvPr id="466" name="그룹 465">
            <a:extLst>
              <a:ext uri="{FF2B5EF4-FFF2-40B4-BE49-F238E27FC236}">
                <a16:creationId xmlns:a16="http://schemas.microsoft.com/office/drawing/2014/main" id="{7186D3BD-28A6-4C21-9239-FE9BE476034D}"/>
              </a:ext>
            </a:extLst>
          </p:cNvPr>
          <p:cNvGrpSpPr/>
          <p:nvPr/>
        </p:nvGrpSpPr>
        <p:grpSpPr>
          <a:xfrm>
            <a:off x="7509531" y="731333"/>
            <a:ext cx="2191587" cy="2529842"/>
            <a:chOff x="8477419" y="326290"/>
            <a:chExt cx="2191587" cy="2529842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4EFC0D-788D-4B14-B001-EE134254A79B}"/>
                </a:ext>
              </a:extLst>
            </p:cNvPr>
            <p:cNvSpPr txBox="1"/>
            <p:nvPr/>
          </p:nvSpPr>
          <p:spPr>
            <a:xfrm>
              <a:off x="8477419" y="251757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오범석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3" name="그룹 452">
              <a:extLst>
                <a:ext uri="{FF2B5EF4-FFF2-40B4-BE49-F238E27FC236}">
                  <a16:creationId xmlns:a16="http://schemas.microsoft.com/office/drawing/2014/main" id="{C6B689B1-351E-44C9-BB98-E980D58EDF6D}"/>
                </a:ext>
              </a:extLst>
            </p:cNvPr>
            <p:cNvGrpSpPr/>
            <p:nvPr/>
          </p:nvGrpSpPr>
          <p:grpSpPr>
            <a:xfrm>
              <a:off x="8516953" y="326290"/>
              <a:ext cx="2109798" cy="2112882"/>
              <a:chOff x="7573499" y="555446"/>
              <a:chExt cx="2109798" cy="2112882"/>
            </a:xfrm>
          </p:grpSpPr>
          <p:grpSp>
            <p:nvGrpSpPr>
              <p:cNvPr id="72" name="Group 26">
                <a:extLst>
                  <a:ext uri="{FF2B5EF4-FFF2-40B4-BE49-F238E27FC236}">
                    <a16:creationId xmlns:a16="http://schemas.microsoft.com/office/drawing/2014/main" id="{F5752AE2-04DB-477D-90A4-C0BEDBAB9B4C}"/>
                  </a:ext>
                </a:extLst>
              </p:cNvPr>
              <p:cNvGrpSpPr/>
              <p:nvPr/>
            </p:nvGrpSpPr>
            <p:grpSpPr>
              <a:xfrm>
                <a:off x="7573499" y="555446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73" name="Freeform 6">
                  <a:extLst>
                    <a:ext uri="{FF2B5EF4-FFF2-40B4-BE49-F238E27FC236}">
                      <a16:creationId xmlns:a16="http://schemas.microsoft.com/office/drawing/2014/main" id="{875E0B15-1530-43B0-A169-7F619B038A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Oval 5">
                  <a:extLst>
                    <a:ext uri="{FF2B5EF4-FFF2-40B4-BE49-F238E27FC236}">
                      <a16:creationId xmlns:a16="http://schemas.microsoft.com/office/drawing/2014/main" id="{DBBD5D9F-F818-4E75-8389-3F839803BC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6A1D5C34-4397-4673-A47A-A57C9BEFF9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18874" y="1002363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2" name="그룹 461">
            <a:extLst>
              <a:ext uri="{FF2B5EF4-FFF2-40B4-BE49-F238E27FC236}">
                <a16:creationId xmlns:a16="http://schemas.microsoft.com/office/drawing/2014/main" id="{79FF8C09-B0E1-4DB9-ACEF-9498176FABDB}"/>
              </a:ext>
            </a:extLst>
          </p:cNvPr>
          <p:cNvGrpSpPr/>
          <p:nvPr/>
        </p:nvGrpSpPr>
        <p:grpSpPr>
          <a:xfrm>
            <a:off x="5602222" y="3271439"/>
            <a:ext cx="2191587" cy="2541445"/>
            <a:chOff x="5621016" y="3521477"/>
            <a:chExt cx="2191587" cy="2541445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C7A886C-EC2F-4ECD-A759-AA983D788E7A}"/>
                </a:ext>
              </a:extLst>
            </p:cNvPr>
            <p:cNvSpPr txBox="1"/>
            <p:nvPr/>
          </p:nvSpPr>
          <p:spPr>
            <a:xfrm>
              <a:off x="5621016" y="572436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이영인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60" name="그룹 459">
              <a:extLst>
                <a:ext uri="{FF2B5EF4-FFF2-40B4-BE49-F238E27FC236}">
                  <a16:creationId xmlns:a16="http://schemas.microsoft.com/office/drawing/2014/main" id="{263A6C8D-AC4B-4EF0-A114-47AC6B69D4B1}"/>
                </a:ext>
              </a:extLst>
            </p:cNvPr>
            <p:cNvGrpSpPr/>
            <p:nvPr/>
          </p:nvGrpSpPr>
          <p:grpSpPr>
            <a:xfrm>
              <a:off x="5662682" y="3521477"/>
              <a:ext cx="2109798" cy="2112882"/>
              <a:chOff x="5303124" y="3990725"/>
              <a:chExt cx="2109798" cy="2112882"/>
            </a:xfrm>
          </p:grpSpPr>
          <p:grpSp>
            <p:nvGrpSpPr>
              <p:cNvPr id="57" name="Group 26">
                <a:extLst>
                  <a:ext uri="{FF2B5EF4-FFF2-40B4-BE49-F238E27FC236}">
                    <a16:creationId xmlns:a16="http://schemas.microsoft.com/office/drawing/2014/main" id="{E4B6679D-A2AD-42F4-9B0E-AF4416DCA36B}"/>
                  </a:ext>
                </a:extLst>
              </p:cNvPr>
              <p:cNvGrpSpPr/>
              <p:nvPr/>
            </p:nvGrpSpPr>
            <p:grpSpPr>
              <a:xfrm>
                <a:off x="5303124" y="3990725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58" name="Freeform 6">
                  <a:extLst>
                    <a:ext uri="{FF2B5EF4-FFF2-40B4-BE49-F238E27FC236}">
                      <a16:creationId xmlns:a16="http://schemas.microsoft.com/office/drawing/2014/main" id="{7038A35B-D71D-4668-88A8-43A2FCA63DB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Oval 5">
                  <a:extLst>
                    <a:ext uri="{FF2B5EF4-FFF2-40B4-BE49-F238E27FC236}">
                      <a16:creationId xmlns:a16="http://schemas.microsoft.com/office/drawing/2014/main" id="{ABE8C30E-40EC-45D5-BF5D-CA432D4C02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809CFAD-3FA6-47AC-9C6B-6A6488768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07727" y="4396870"/>
                <a:ext cx="1300593" cy="1300593"/>
              </a:xfrm>
              <a:prstGeom prst="rect">
                <a:avLst/>
              </a:prstGeom>
            </p:spPr>
          </p:pic>
        </p:grpSp>
      </p:grpSp>
      <p:grpSp>
        <p:nvGrpSpPr>
          <p:cNvPr id="465" name="그룹 464">
            <a:extLst>
              <a:ext uri="{FF2B5EF4-FFF2-40B4-BE49-F238E27FC236}">
                <a16:creationId xmlns:a16="http://schemas.microsoft.com/office/drawing/2014/main" id="{CC29A53F-4549-4AB0-9F96-4F393A3BFB2E}"/>
              </a:ext>
            </a:extLst>
          </p:cNvPr>
          <p:cNvGrpSpPr/>
          <p:nvPr/>
        </p:nvGrpSpPr>
        <p:grpSpPr>
          <a:xfrm>
            <a:off x="3608394" y="660513"/>
            <a:ext cx="2191587" cy="2520917"/>
            <a:chOff x="3073137" y="318437"/>
            <a:chExt cx="2191587" cy="252091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3FDEAAE-5300-4055-AB6E-C6C465F8FECD}"/>
                </a:ext>
              </a:extLst>
            </p:cNvPr>
            <p:cNvSpPr txBox="1"/>
            <p:nvPr/>
          </p:nvSpPr>
          <p:spPr>
            <a:xfrm>
              <a:off x="3073137" y="2500800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정희준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88B09638-42FA-4CC0-A322-38E715E1C0DA}"/>
                </a:ext>
              </a:extLst>
            </p:cNvPr>
            <p:cNvGrpSpPr/>
            <p:nvPr/>
          </p:nvGrpSpPr>
          <p:grpSpPr>
            <a:xfrm>
              <a:off x="3114803" y="318437"/>
              <a:ext cx="2109798" cy="2112882"/>
              <a:chOff x="3332509" y="623452"/>
              <a:chExt cx="2109798" cy="2112882"/>
            </a:xfrm>
          </p:grpSpPr>
          <p:grpSp>
            <p:nvGrpSpPr>
              <p:cNvPr id="14" name="Group 26">
                <a:extLst>
                  <a:ext uri="{FF2B5EF4-FFF2-40B4-BE49-F238E27FC236}">
                    <a16:creationId xmlns:a16="http://schemas.microsoft.com/office/drawing/2014/main" id="{2EF33E70-1594-48BA-8D16-6E609FAFE899}"/>
                  </a:ext>
                </a:extLst>
              </p:cNvPr>
              <p:cNvGrpSpPr/>
              <p:nvPr/>
            </p:nvGrpSpPr>
            <p:grpSpPr>
              <a:xfrm>
                <a:off x="3332509" y="623452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5" name="Freeform 6">
                  <a:extLst>
                    <a:ext uri="{FF2B5EF4-FFF2-40B4-BE49-F238E27FC236}">
                      <a16:creationId xmlns:a16="http://schemas.microsoft.com/office/drawing/2014/main" id="{3CC27043-31F9-4BC3-AA18-F518412627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Oval 5">
                  <a:extLst>
                    <a:ext uri="{FF2B5EF4-FFF2-40B4-BE49-F238E27FC236}">
                      <a16:creationId xmlns:a16="http://schemas.microsoft.com/office/drawing/2014/main" id="{416CAD64-C055-44C4-A27E-3D830029C5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48" name="그림 447">
                <a:extLst>
                  <a:ext uri="{FF2B5EF4-FFF2-40B4-BE49-F238E27FC236}">
                    <a16:creationId xmlns:a16="http://schemas.microsoft.com/office/drawing/2014/main" id="{91DA1F71-F0B3-4C1C-B4DB-98006827D3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7884" y="1070369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8" name="그룹 467">
            <a:extLst>
              <a:ext uri="{FF2B5EF4-FFF2-40B4-BE49-F238E27FC236}">
                <a16:creationId xmlns:a16="http://schemas.microsoft.com/office/drawing/2014/main" id="{B2D8989F-DD18-4564-A36D-CDA73CC12460}"/>
              </a:ext>
            </a:extLst>
          </p:cNvPr>
          <p:cNvGrpSpPr/>
          <p:nvPr/>
        </p:nvGrpSpPr>
        <p:grpSpPr>
          <a:xfrm>
            <a:off x="9416841" y="3261175"/>
            <a:ext cx="2191587" cy="2541445"/>
            <a:chOff x="9386635" y="3521477"/>
            <a:chExt cx="2191587" cy="254144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1CBAC0A-6AB3-4D81-82E0-2F46C9F8A74C}"/>
                </a:ext>
              </a:extLst>
            </p:cNvPr>
            <p:cNvSpPr txBox="1"/>
            <p:nvPr/>
          </p:nvSpPr>
          <p:spPr>
            <a:xfrm>
              <a:off x="9386635" y="572436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김기현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67" name="그룹 466">
              <a:extLst>
                <a:ext uri="{FF2B5EF4-FFF2-40B4-BE49-F238E27FC236}">
                  <a16:creationId xmlns:a16="http://schemas.microsoft.com/office/drawing/2014/main" id="{0F3F48F1-515E-41B1-958C-DAC63E0CF299}"/>
                </a:ext>
              </a:extLst>
            </p:cNvPr>
            <p:cNvGrpSpPr/>
            <p:nvPr/>
          </p:nvGrpSpPr>
          <p:grpSpPr>
            <a:xfrm>
              <a:off x="9428301" y="3521477"/>
              <a:ext cx="2109798" cy="2112882"/>
              <a:chOff x="9403550" y="4119229"/>
              <a:chExt cx="2109798" cy="2112882"/>
            </a:xfrm>
          </p:grpSpPr>
          <p:grpSp>
            <p:nvGrpSpPr>
              <p:cNvPr id="62" name="Group 26">
                <a:extLst>
                  <a:ext uri="{FF2B5EF4-FFF2-40B4-BE49-F238E27FC236}">
                    <a16:creationId xmlns:a16="http://schemas.microsoft.com/office/drawing/2014/main" id="{CC03A1EF-6C3E-45E1-A065-C378C454E0F9}"/>
                  </a:ext>
                </a:extLst>
              </p:cNvPr>
              <p:cNvGrpSpPr/>
              <p:nvPr/>
            </p:nvGrpSpPr>
            <p:grpSpPr>
              <a:xfrm>
                <a:off x="9403550" y="4119229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63" name="Freeform 6">
                  <a:extLst>
                    <a:ext uri="{FF2B5EF4-FFF2-40B4-BE49-F238E27FC236}">
                      <a16:creationId xmlns:a16="http://schemas.microsoft.com/office/drawing/2014/main" id="{E58DD737-9DEA-44B0-AB4D-F1B407DF98D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Oval 5">
                  <a:extLst>
                    <a:ext uri="{FF2B5EF4-FFF2-40B4-BE49-F238E27FC236}">
                      <a16:creationId xmlns:a16="http://schemas.microsoft.com/office/drawing/2014/main" id="{D67FD7BD-2436-4DA7-B12D-4907A417BB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50" name="그림 449">
                <a:extLst>
                  <a:ext uri="{FF2B5EF4-FFF2-40B4-BE49-F238E27FC236}">
                    <a16:creationId xmlns:a16="http://schemas.microsoft.com/office/drawing/2014/main" id="{F24BCB5F-9B75-41CD-8226-1E230ED424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8925" y="4566146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3" name="그룹 462">
            <a:extLst>
              <a:ext uri="{FF2B5EF4-FFF2-40B4-BE49-F238E27FC236}">
                <a16:creationId xmlns:a16="http://schemas.microsoft.com/office/drawing/2014/main" id="{7BC3994F-04B2-4C5E-8B46-0A59042D36F8}"/>
              </a:ext>
            </a:extLst>
          </p:cNvPr>
          <p:cNvGrpSpPr/>
          <p:nvPr/>
        </p:nvGrpSpPr>
        <p:grpSpPr>
          <a:xfrm>
            <a:off x="1787603" y="3271439"/>
            <a:ext cx="2191587" cy="2520917"/>
            <a:chOff x="856619" y="3822941"/>
            <a:chExt cx="2191587" cy="2520917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F20B8F6-6920-4C8A-B224-FD558D5FCDE3}"/>
                </a:ext>
              </a:extLst>
            </p:cNvPr>
            <p:cNvSpPr txBox="1"/>
            <p:nvPr/>
          </p:nvSpPr>
          <p:spPr>
            <a:xfrm>
              <a:off x="856619" y="6005304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김민환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8" name="그룹 457">
              <a:extLst>
                <a:ext uri="{FF2B5EF4-FFF2-40B4-BE49-F238E27FC236}">
                  <a16:creationId xmlns:a16="http://schemas.microsoft.com/office/drawing/2014/main" id="{568614BF-B907-4940-817B-9B0788B25ACF}"/>
                </a:ext>
              </a:extLst>
            </p:cNvPr>
            <p:cNvGrpSpPr/>
            <p:nvPr/>
          </p:nvGrpSpPr>
          <p:grpSpPr>
            <a:xfrm>
              <a:off x="908202" y="3822941"/>
              <a:ext cx="2109798" cy="2112882"/>
              <a:chOff x="852294" y="3822941"/>
              <a:chExt cx="2109798" cy="2112882"/>
            </a:xfrm>
          </p:grpSpPr>
          <p:grpSp>
            <p:nvGrpSpPr>
              <p:cNvPr id="67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852294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68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52" name="그림 451">
                <a:extLst>
                  <a:ext uri="{FF2B5EF4-FFF2-40B4-BE49-F238E27FC236}">
                    <a16:creationId xmlns:a16="http://schemas.microsoft.com/office/drawing/2014/main" id="{6B595AD7-5F77-4901-B115-1560BEAF7D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7669" y="4269858"/>
                <a:ext cx="1219048" cy="1219048"/>
              </a:xfrm>
              <a:prstGeom prst="rect">
                <a:avLst/>
              </a:prstGeom>
            </p:spPr>
          </p:pic>
        </p:grpSp>
      </p:grpSp>
      <p:sp>
        <p:nvSpPr>
          <p:cNvPr id="41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149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EF16670-6181-4F34-8157-2BFE1D3DF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032" y="527698"/>
            <a:ext cx="9758024" cy="567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215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3C0E50-1F19-4076-B687-00C9823E0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773" y="147637"/>
            <a:ext cx="8086725" cy="65627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50298DA-4BCD-4097-98C6-A3A09156F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12" y="558165"/>
            <a:ext cx="479107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04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5EF717-794A-41F7-96AF-10CB7743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411" y="445081"/>
            <a:ext cx="9973965" cy="479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992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CBA52CF-73B2-4A90-9A9D-FE0F16EC2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037" y="700402"/>
            <a:ext cx="9758661" cy="429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897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BA774AF-BDCE-405C-B065-A334CDA2B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926" y="404830"/>
            <a:ext cx="7153469" cy="60483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4CD9A1-95A8-4019-AB25-0E69187FD789}"/>
              </a:ext>
            </a:extLst>
          </p:cNvPr>
          <p:cNvSpPr txBox="1"/>
          <p:nvPr/>
        </p:nvSpPr>
        <p:spPr>
          <a:xfrm>
            <a:off x="10229166" y="753533"/>
            <a:ext cx="1271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Movie – 1</a:t>
            </a:r>
          </a:p>
          <a:p>
            <a:r>
              <a:rPr lang="ko-KR" altLang="en-US" dirty="0"/>
              <a:t>영화 순위</a:t>
            </a:r>
            <a:r>
              <a:rPr lang="en-US" altLang="ko-K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1660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F37C84-BB50-41EA-B6FF-92044CCA6127}"/>
              </a:ext>
            </a:extLst>
          </p:cNvPr>
          <p:cNvSpPr txBox="1"/>
          <p:nvPr/>
        </p:nvSpPr>
        <p:spPr>
          <a:xfrm>
            <a:off x="1926685" y="515657"/>
            <a:ext cx="1963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Movie – 2</a:t>
            </a:r>
          </a:p>
          <a:p>
            <a:r>
              <a:rPr lang="ko-KR" altLang="en-US" dirty="0"/>
              <a:t>영화 검색 페이지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3EA8103-E67B-4E79-8F58-3FA2FB326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109" y="1595790"/>
            <a:ext cx="5592788" cy="447313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BC0AC4DE-6CFE-4A00-972F-38321C889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400" y="1059586"/>
            <a:ext cx="523875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267EA4-9197-481A-BDB0-CF0E055F7727}"/>
              </a:ext>
            </a:extLst>
          </p:cNvPr>
          <p:cNvSpPr txBox="1"/>
          <p:nvPr/>
        </p:nvSpPr>
        <p:spPr>
          <a:xfrm>
            <a:off x="6503188" y="148295"/>
            <a:ext cx="4346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유니코드</a:t>
            </a:r>
            <a:endParaRPr lang="en-US" altLang="ko-KR" sz="1400" dirty="0"/>
          </a:p>
          <a:p>
            <a:r>
              <a:rPr lang="en-US" altLang="ko-KR" sz="1400" dirty="0"/>
              <a:t>44032  +  ( 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초성</a:t>
            </a:r>
            <a:r>
              <a:rPr lang="en-US" altLang="ko-KR" sz="1400" dirty="0">
                <a:solidFill>
                  <a:srgbClr val="FF0000"/>
                </a:solidFill>
              </a:rPr>
              <a:t> * 588)  </a:t>
            </a:r>
            <a:r>
              <a:rPr lang="en-US" altLang="ko-KR" sz="1400" dirty="0"/>
              <a:t>+  </a:t>
            </a:r>
            <a:r>
              <a:rPr lang="en-US" altLang="ko-KR" sz="1400" dirty="0">
                <a:solidFill>
                  <a:schemeClr val="accent1"/>
                </a:solidFill>
              </a:rPr>
              <a:t>(</a:t>
            </a:r>
            <a:r>
              <a:rPr lang="ko-KR" altLang="en-US" sz="1400" dirty="0">
                <a:solidFill>
                  <a:schemeClr val="accent1"/>
                </a:solidFill>
              </a:rPr>
              <a:t>중성</a:t>
            </a:r>
            <a:r>
              <a:rPr lang="en-US" altLang="ko-KR" sz="1400" dirty="0">
                <a:solidFill>
                  <a:schemeClr val="accent1"/>
                </a:solidFill>
              </a:rPr>
              <a:t> * 28)  </a:t>
            </a:r>
            <a:r>
              <a:rPr lang="en-US" altLang="ko-KR" sz="1400" dirty="0"/>
              <a:t>+  </a:t>
            </a:r>
            <a:r>
              <a:rPr lang="en-US" altLang="ko-KR" sz="1400" dirty="0">
                <a:solidFill>
                  <a:schemeClr val="accent6"/>
                </a:solidFill>
              </a:rPr>
              <a:t>(</a:t>
            </a:r>
            <a:r>
              <a:rPr lang="ko-KR" altLang="en-US" sz="1400" dirty="0">
                <a:solidFill>
                  <a:schemeClr val="accent6"/>
                </a:solidFill>
              </a:rPr>
              <a:t>종성</a:t>
            </a:r>
            <a:r>
              <a:rPr lang="en-US" altLang="ko-KR" sz="1400" dirty="0">
                <a:solidFill>
                  <a:schemeClr val="accent6"/>
                </a:solidFill>
              </a:rPr>
              <a:t>) 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402469F-5911-400B-92CA-858A37962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613" y="2138958"/>
            <a:ext cx="4886325" cy="13239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625E34B-5BE8-421F-9CA7-E92C7B045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5613" y="3634726"/>
            <a:ext cx="286702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74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6A23D73-8F59-4DC8-BE91-76651BEC8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071" y="1772187"/>
            <a:ext cx="5915025" cy="4343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A746D9-0BD5-4F69-8F9F-4015301AE09E}"/>
              </a:ext>
            </a:extLst>
          </p:cNvPr>
          <p:cNvSpPr txBox="1"/>
          <p:nvPr/>
        </p:nvSpPr>
        <p:spPr>
          <a:xfrm>
            <a:off x="6746616" y="532652"/>
            <a:ext cx="454643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키워드 </a:t>
            </a:r>
            <a:r>
              <a:rPr lang="en-US" altLang="ko-KR" dirty="0"/>
              <a:t>/ </a:t>
            </a:r>
            <a:r>
              <a:rPr lang="ko-KR" altLang="en-US" dirty="0"/>
              <a:t>장르 등을 검색 시</a:t>
            </a:r>
            <a:endParaRPr lang="en-US" altLang="ko-KR" dirty="0"/>
          </a:p>
          <a:p>
            <a:r>
              <a:rPr lang="ko-KR" altLang="en-US" dirty="0"/>
              <a:t>변수를 하나 선언해서 조건문을 만든 후</a:t>
            </a:r>
            <a:endParaRPr lang="en-US" altLang="ko-KR" dirty="0"/>
          </a:p>
          <a:p>
            <a:r>
              <a:rPr lang="en-US" altLang="ko-KR" dirty="0"/>
              <a:t>replace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초성인지 확인 후 </a:t>
            </a:r>
            <a:endParaRPr lang="en-US" altLang="ko-KR" dirty="0"/>
          </a:p>
          <a:p>
            <a:r>
              <a:rPr lang="ko-KR" altLang="en-US" dirty="0"/>
              <a:t>초성일시 초성검색</a:t>
            </a:r>
            <a:r>
              <a:rPr lang="en-US" altLang="ko-KR" dirty="0"/>
              <a:t> </a:t>
            </a:r>
            <a:r>
              <a:rPr lang="ko-KR" altLang="en-US" dirty="0"/>
              <a:t>아니면</a:t>
            </a:r>
            <a:endParaRPr lang="en-US" altLang="ko-KR" dirty="0"/>
          </a:p>
          <a:p>
            <a:r>
              <a:rPr lang="ko-KR" altLang="en-US" dirty="0"/>
              <a:t>일반검색</a:t>
            </a:r>
            <a:r>
              <a:rPr lang="en-US" altLang="ko-KR" dirty="0"/>
              <a:t>(</a:t>
            </a:r>
            <a:r>
              <a:rPr lang="ko-KR" altLang="en-US" dirty="0"/>
              <a:t>문자열을 잘라서 검색</a:t>
            </a:r>
            <a:r>
              <a:rPr lang="en-US" altLang="ko-KR" dirty="0"/>
              <a:t>)</a:t>
            </a:r>
            <a:r>
              <a:rPr lang="ko-KR" altLang="en-US" dirty="0"/>
              <a:t>을 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7206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934F6-4F01-42BA-A5A9-1CD5EAA08304}"/>
              </a:ext>
            </a:extLst>
          </p:cNvPr>
          <p:cNvSpPr txBox="1"/>
          <p:nvPr/>
        </p:nvSpPr>
        <p:spPr>
          <a:xfrm>
            <a:off x="9074997" y="709407"/>
            <a:ext cx="1420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Movie – 3</a:t>
            </a:r>
          </a:p>
          <a:p>
            <a:r>
              <a:rPr lang="ko-KR" altLang="en-US" dirty="0"/>
              <a:t>영화 리스트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B8054F-9354-4006-B417-1E4E9BCF3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365" y="603230"/>
            <a:ext cx="6284666" cy="532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54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3AEAA7B-E5F1-40D5-A230-7E9DE705D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966" y="539829"/>
            <a:ext cx="4743450" cy="47910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3EBAB4-200B-43C9-9EFC-366EE1AE6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416" y="381595"/>
            <a:ext cx="4876800" cy="52482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B74404-5E10-4258-A7A0-9C13FF80527A}"/>
              </a:ext>
            </a:extLst>
          </p:cNvPr>
          <p:cNvSpPr txBox="1"/>
          <p:nvPr/>
        </p:nvSpPr>
        <p:spPr>
          <a:xfrm>
            <a:off x="3260569" y="580836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일반 사용자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9D60F6-63BA-4B2B-B72E-9FBA22B12B4A}"/>
              </a:ext>
            </a:extLst>
          </p:cNvPr>
          <p:cNvSpPr txBox="1"/>
          <p:nvPr/>
        </p:nvSpPr>
        <p:spPr>
          <a:xfrm>
            <a:off x="8712812" y="587873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관리자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3653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3F359D1-C549-432A-9F2E-43A43BCF7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54" y="1536169"/>
            <a:ext cx="6429375" cy="4124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ED71F0-A423-448A-B589-27854E54ECB2}"/>
              </a:ext>
            </a:extLst>
          </p:cNvPr>
          <p:cNvSpPr txBox="1"/>
          <p:nvPr/>
        </p:nvSpPr>
        <p:spPr>
          <a:xfrm>
            <a:off x="7313807" y="467984"/>
            <a:ext cx="388439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메시지 목록 불러오기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Admin</a:t>
            </a:r>
            <a:r>
              <a:rPr lang="ko-KR" altLang="en-US" dirty="0"/>
              <a:t>과 일반 사용자를 분류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Admin</a:t>
            </a:r>
            <a:r>
              <a:rPr lang="ko-KR" altLang="en-US" dirty="0"/>
              <a:t>일시 부재중일때 온 사용자의</a:t>
            </a:r>
            <a:endParaRPr lang="en-US" altLang="ko-KR" dirty="0"/>
          </a:p>
          <a:p>
            <a:r>
              <a:rPr lang="ko-KR" altLang="en-US" dirty="0"/>
              <a:t>메시지를 불러옵니다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일반 사용자일 경우에는</a:t>
            </a:r>
            <a:endParaRPr lang="en-US" altLang="ko-KR" dirty="0"/>
          </a:p>
          <a:p>
            <a:r>
              <a:rPr lang="ko-KR" altLang="en-US" dirty="0"/>
              <a:t>본인의 메시지 </a:t>
            </a:r>
            <a:r>
              <a:rPr lang="en-US" altLang="ko-KR" dirty="0"/>
              <a:t>10</a:t>
            </a:r>
            <a:r>
              <a:rPr lang="ko-KR" altLang="en-US" dirty="0"/>
              <a:t>개를 불러옵니다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5128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77501F-7E62-4B5A-A239-C000E6F062EC}"/>
              </a:ext>
            </a:extLst>
          </p:cNvPr>
          <p:cNvGrpSpPr/>
          <p:nvPr/>
        </p:nvGrpSpPr>
        <p:grpSpPr>
          <a:xfrm>
            <a:off x="504542" y="3339067"/>
            <a:ext cx="2210725" cy="2841278"/>
            <a:chOff x="219315" y="3364234"/>
            <a:chExt cx="2210725" cy="2841278"/>
          </a:xfrm>
        </p:grpSpPr>
        <p:sp>
          <p:nvSpPr>
            <p:cNvPr id="23" name="TextBox 22"/>
            <p:cNvSpPr txBox="1"/>
            <p:nvPr/>
          </p:nvSpPr>
          <p:spPr>
            <a:xfrm>
              <a:off x="219315" y="5855095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개발 배경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AE23A307-CDAC-4DB1-95AE-C4AD994BBBD4}"/>
                </a:ext>
              </a:extLst>
            </p:cNvPr>
            <p:cNvGrpSpPr/>
            <p:nvPr/>
          </p:nvGrpSpPr>
          <p:grpSpPr>
            <a:xfrm>
              <a:off x="618567" y="3364234"/>
              <a:ext cx="1440112" cy="2375677"/>
              <a:chOff x="618567" y="3364234"/>
              <a:chExt cx="1440112" cy="2375677"/>
            </a:xfrm>
          </p:grpSpPr>
          <p:sp>
            <p:nvSpPr>
              <p:cNvPr id="6" name="Freeform 24"/>
              <p:cNvSpPr>
                <a:spLocks/>
              </p:cNvSpPr>
              <p:nvPr/>
            </p:nvSpPr>
            <p:spPr bwMode="auto">
              <a:xfrm>
                <a:off x="1308198" y="4662996"/>
                <a:ext cx="32961" cy="964723"/>
              </a:xfrm>
              <a:custGeom>
                <a:avLst/>
                <a:gdLst>
                  <a:gd name="T0" fmla="*/ 18 w 36"/>
                  <a:gd name="T1" fmla="*/ 1051 h 1051"/>
                  <a:gd name="T2" fmla="*/ 0 w 36"/>
                  <a:gd name="T3" fmla="*/ 1040 h 1051"/>
                  <a:gd name="T4" fmla="*/ 0 w 36"/>
                  <a:gd name="T5" fmla="*/ 11 h 1051"/>
                  <a:gd name="T6" fmla="*/ 18 w 36"/>
                  <a:gd name="T7" fmla="*/ 0 h 1051"/>
                  <a:gd name="T8" fmla="*/ 36 w 36"/>
                  <a:gd name="T9" fmla="*/ 11 h 1051"/>
                  <a:gd name="T10" fmla="*/ 36 w 36"/>
                  <a:gd name="T11" fmla="*/ 1040 h 1051"/>
                  <a:gd name="T12" fmla="*/ 18 w 36"/>
                  <a:gd name="T13" fmla="*/ 1051 h 1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051">
                    <a:moveTo>
                      <a:pt x="18" y="1051"/>
                    </a:moveTo>
                    <a:cubicBezTo>
                      <a:pt x="8" y="1051"/>
                      <a:pt x="0" y="1046"/>
                      <a:pt x="0" y="104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8" y="0"/>
                      <a:pt x="18" y="0"/>
                    </a:cubicBezTo>
                    <a:cubicBezTo>
                      <a:pt x="28" y="0"/>
                      <a:pt x="36" y="5"/>
                      <a:pt x="36" y="11"/>
                    </a:cubicBezTo>
                    <a:cubicBezTo>
                      <a:pt x="36" y="1040"/>
                      <a:pt x="36" y="1040"/>
                      <a:pt x="36" y="1040"/>
                    </a:cubicBezTo>
                    <a:cubicBezTo>
                      <a:pt x="36" y="1046"/>
                      <a:pt x="28" y="1051"/>
                      <a:pt x="18" y="10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 dirty="0">
                  <a:latin typeface="+mj-lt"/>
                </a:endParaRPr>
              </a:p>
            </p:txBody>
          </p:sp>
          <p:sp>
            <p:nvSpPr>
              <p:cNvPr id="9" name="Rectangle 6"/>
              <p:cNvSpPr>
                <a:spLocks noChangeArrowheads="1"/>
              </p:cNvSpPr>
              <p:nvPr/>
            </p:nvSpPr>
            <p:spPr bwMode="auto">
              <a:xfrm>
                <a:off x="618567" y="3364234"/>
                <a:ext cx="1440112" cy="1442647"/>
              </a:xfrm>
              <a:prstGeom prst="ellipse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 dirty="0">
                  <a:latin typeface="+mj-lt"/>
                </a:endParaRPr>
              </a:p>
            </p:txBody>
          </p:sp>
          <p:sp>
            <p:nvSpPr>
              <p:cNvPr id="10" name="Oval 25"/>
              <p:cNvSpPr>
                <a:spLocks noChangeArrowheads="1"/>
              </p:cNvSpPr>
              <p:nvPr/>
            </p:nvSpPr>
            <p:spPr bwMode="auto">
              <a:xfrm>
                <a:off x="1196640" y="5482567"/>
                <a:ext cx="256711" cy="25734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 dirty="0">
                  <a:latin typeface="+mj-lt"/>
                </a:endParaRPr>
              </a:p>
            </p:txBody>
          </p:sp>
          <p:sp>
            <p:nvSpPr>
              <p:cNvPr id="11" name="Rectangle 7"/>
              <p:cNvSpPr>
                <a:spLocks noChangeArrowheads="1"/>
              </p:cNvSpPr>
              <p:nvPr/>
            </p:nvSpPr>
            <p:spPr bwMode="auto">
              <a:xfrm>
                <a:off x="666434" y="3411868"/>
                <a:ext cx="1344378" cy="134674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 dirty="0">
                  <a:latin typeface="+mj-lt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079165" y="3660562"/>
                <a:ext cx="510076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5000" dirty="0">
                    <a:solidFill>
                      <a:schemeClr val="accent1"/>
                    </a:solidFill>
                    <a:latin typeface="Calibri" panose="020F0502020204030204" pitchFamily="34" charset="0"/>
                    <a:ea typeface="Roboto" charset="0"/>
                    <a:cs typeface="Calibri" panose="020F0502020204030204" pitchFamily="34" charset="0"/>
                  </a:rPr>
                  <a:t>1</a:t>
                </a:r>
              </a:p>
            </p:txBody>
          </p:sp>
        </p:grp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513175A-FE83-4F39-B1A4-7136BE169DED}"/>
              </a:ext>
            </a:extLst>
          </p:cNvPr>
          <p:cNvGrpSpPr/>
          <p:nvPr/>
        </p:nvGrpSpPr>
        <p:grpSpPr>
          <a:xfrm>
            <a:off x="2072161" y="1933848"/>
            <a:ext cx="2210725" cy="2847866"/>
            <a:chOff x="1782806" y="1959015"/>
            <a:chExt cx="2210725" cy="2847866"/>
          </a:xfrm>
        </p:grpSpPr>
        <p:sp>
          <p:nvSpPr>
            <p:cNvPr id="2" name="Freeform 28"/>
            <p:cNvSpPr>
              <a:spLocks/>
            </p:cNvSpPr>
            <p:nvPr/>
          </p:nvSpPr>
          <p:spPr bwMode="auto">
            <a:xfrm>
              <a:off x="2865867" y="2526916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2164823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8" name="Oval 29"/>
            <p:cNvSpPr>
              <a:spLocks noChangeArrowheads="1"/>
            </p:cNvSpPr>
            <p:nvPr/>
          </p:nvSpPr>
          <p:spPr bwMode="auto">
            <a:xfrm>
              <a:off x="2753675" y="2414090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>
              <a:off x="2211978" y="3411789"/>
              <a:ext cx="1345168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82806" y="1959015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구현 목표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65875" y="3619638"/>
              <a:ext cx="5100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2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DE073051-002F-4AC9-8817-58879B7C6FF1}"/>
              </a:ext>
            </a:extLst>
          </p:cNvPr>
          <p:cNvGrpSpPr/>
          <p:nvPr/>
        </p:nvGrpSpPr>
        <p:grpSpPr>
          <a:xfrm>
            <a:off x="3639780" y="3339067"/>
            <a:ext cx="2210725" cy="2841278"/>
            <a:chOff x="3349083" y="3364234"/>
            <a:chExt cx="2210725" cy="2841278"/>
          </a:xfrm>
        </p:grpSpPr>
        <p:sp>
          <p:nvSpPr>
            <p:cNvPr id="3" name="Freeform 26"/>
            <p:cNvSpPr>
              <a:spLocks/>
            </p:cNvSpPr>
            <p:nvPr/>
          </p:nvSpPr>
          <p:spPr bwMode="auto">
            <a:xfrm>
              <a:off x="4448306" y="4662996"/>
              <a:ext cx="32961" cy="964723"/>
            </a:xfrm>
            <a:custGeom>
              <a:avLst/>
              <a:gdLst>
                <a:gd name="T0" fmla="*/ 18 w 36"/>
                <a:gd name="T1" fmla="*/ 1051 h 1051"/>
                <a:gd name="T2" fmla="*/ 0 w 36"/>
                <a:gd name="T3" fmla="*/ 1040 h 1051"/>
                <a:gd name="T4" fmla="*/ 0 w 36"/>
                <a:gd name="T5" fmla="*/ 11 h 1051"/>
                <a:gd name="T6" fmla="*/ 18 w 36"/>
                <a:gd name="T7" fmla="*/ 0 h 1051"/>
                <a:gd name="T8" fmla="*/ 36 w 36"/>
                <a:gd name="T9" fmla="*/ 11 h 1051"/>
                <a:gd name="T10" fmla="*/ 36 w 36"/>
                <a:gd name="T11" fmla="*/ 1040 h 1051"/>
                <a:gd name="T12" fmla="*/ 18 w 36"/>
                <a:gd name="T13" fmla="*/ 1051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1">
                  <a:moveTo>
                    <a:pt x="18" y="1051"/>
                  </a:moveTo>
                  <a:cubicBezTo>
                    <a:pt x="8" y="1051"/>
                    <a:pt x="0" y="1046"/>
                    <a:pt x="0" y="104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8" y="0"/>
                    <a:pt x="18" y="0"/>
                  </a:cubicBezTo>
                  <a:cubicBezTo>
                    <a:pt x="28" y="0"/>
                    <a:pt x="36" y="5"/>
                    <a:pt x="36" y="11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6"/>
                    <a:pt x="28" y="1051"/>
                    <a:pt x="18" y="10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3711771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>
              <a:off x="3760272" y="3411868"/>
              <a:ext cx="1344378" cy="1346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9" name="Oval 27"/>
            <p:cNvSpPr>
              <a:spLocks noChangeArrowheads="1"/>
            </p:cNvSpPr>
            <p:nvPr/>
          </p:nvSpPr>
          <p:spPr bwMode="auto">
            <a:xfrm>
              <a:off x="4336115" y="5482566"/>
              <a:ext cx="256711" cy="25734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49083" y="5855095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프로젝트 산출물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03543" y="3624463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3</a:t>
              </a: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7834A92-60D5-410E-95BB-6FE632FC94DA}"/>
              </a:ext>
            </a:extLst>
          </p:cNvPr>
          <p:cNvGrpSpPr/>
          <p:nvPr/>
        </p:nvGrpSpPr>
        <p:grpSpPr>
          <a:xfrm>
            <a:off x="5207399" y="1933848"/>
            <a:ext cx="2210725" cy="2847866"/>
            <a:chOff x="4879892" y="1959015"/>
            <a:chExt cx="2210725" cy="2847866"/>
          </a:xfrm>
        </p:grpSpPr>
        <p:sp>
          <p:nvSpPr>
            <p:cNvPr id="4" name="Freeform 30"/>
            <p:cNvSpPr>
              <a:spLocks/>
            </p:cNvSpPr>
            <p:nvPr/>
          </p:nvSpPr>
          <p:spPr bwMode="auto">
            <a:xfrm>
              <a:off x="5951801" y="2526916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auto">
            <a:xfrm>
              <a:off x="5264707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5312573" y="3411789"/>
              <a:ext cx="1344380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0" name="Oval 31"/>
            <p:cNvSpPr>
              <a:spLocks noChangeArrowheads="1"/>
            </p:cNvSpPr>
            <p:nvPr/>
          </p:nvSpPr>
          <p:spPr bwMode="auto">
            <a:xfrm>
              <a:off x="5840244" y="2414090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79892" y="1959015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개발 환경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729725" y="3634632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4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A6F0D45A-163B-4A5B-9C67-B5A358E2B516}"/>
              </a:ext>
            </a:extLst>
          </p:cNvPr>
          <p:cNvGrpSpPr/>
          <p:nvPr/>
        </p:nvGrpSpPr>
        <p:grpSpPr>
          <a:xfrm>
            <a:off x="6775018" y="3339067"/>
            <a:ext cx="2210725" cy="2841278"/>
            <a:chOff x="6457897" y="3364234"/>
            <a:chExt cx="2210725" cy="2841278"/>
          </a:xfrm>
        </p:grpSpPr>
        <p:sp>
          <p:nvSpPr>
            <p:cNvPr id="5" name="Freeform 32"/>
            <p:cNvSpPr>
              <a:spLocks/>
            </p:cNvSpPr>
            <p:nvPr/>
          </p:nvSpPr>
          <p:spPr bwMode="auto">
            <a:xfrm>
              <a:off x="7542143" y="4662996"/>
              <a:ext cx="32961" cy="964723"/>
            </a:xfrm>
            <a:custGeom>
              <a:avLst/>
              <a:gdLst>
                <a:gd name="T0" fmla="*/ 18 w 36"/>
                <a:gd name="T1" fmla="*/ 1051 h 1051"/>
                <a:gd name="T2" fmla="*/ 0 w 36"/>
                <a:gd name="T3" fmla="*/ 1040 h 1051"/>
                <a:gd name="T4" fmla="*/ 0 w 36"/>
                <a:gd name="T5" fmla="*/ 11 h 1051"/>
                <a:gd name="T6" fmla="*/ 18 w 36"/>
                <a:gd name="T7" fmla="*/ 0 h 1051"/>
                <a:gd name="T8" fmla="*/ 36 w 36"/>
                <a:gd name="T9" fmla="*/ 11 h 1051"/>
                <a:gd name="T10" fmla="*/ 36 w 36"/>
                <a:gd name="T11" fmla="*/ 1040 h 1051"/>
                <a:gd name="T12" fmla="*/ 18 w 36"/>
                <a:gd name="T13" fmla="*/ 1051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1">
                  <a:moveTo>
                    <a:pt x="18" y="1051"/>
                  </a:moveTo>
                  <a:cubicBezTo>
                    <a:pt x="8" y="1051"/>
                    <a:pt x="0" y="1046"/>
                    <a:pt x="0" y="104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8" y="0"/>
                    <a:pt x="18" y="0"/>
                  </a:cubicBezTo>
                  <a:cubicBezTo>
                    <a:pt x="28" y="0"/>
                    <a:pt x="36" y="5"/>
                    <a:pt x="36" y="11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6"/>
                    <a:pt x="28" y="1051"/>
                    <a:pt x="18" y="10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7" name="Rectangle 14"/>
            <p:cNvSpPr>
              <a:spLocks noChangeArrowheads="1"/>
            </p:cNvSpPr>
            <p:nvPr/>
          </p:nvSpPr>
          <p:spPr bwMode="auto">
            <a:xfrm>
              <a:off x="6821771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18" name="Rectangle 15"/>
            <p:cNvSpPr>
              <a:spLocks noChangeArrowheads="1"/>
            </p:cNvSpPr>
            <p:nvPr/>
          </p:nvSpPr>
          <p:spPr bwMode="auto">
            <a:xfrm>
              <a:off x="6869637" y="3411868"/>
              <a:ext cx="1344378" cy="1346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1" name="Oval 33"/>
            <p:cNvSpPr>
              <a:spLocks noChangeArrowheads="1"/>
            </p:cNvSpPr>
            <p:nvPr/>
          </p:nvSpPr>
          <p:spPr bwMode="auto">
            <a:xfrm>
              <a:off x="7430585" y="5482566"/>
              <a:ext cx="256711" cy="25734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457897" y="5855095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스토리 보드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309098" y="3624463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5</a:t>
              </a:r>
            </a:p>
          </p:txBody>
        </p:sp>
      </p:grpSp>
      <p:sp>
        <p:nvSpPr>
          <p:cNvPr id="77" name="Rectangle 3"/>
          <p:cNvSpPr/>
          <p:nvPr/>
        </p:nvSpPr>
        <p:spPr>
          <a:xfrm>
            <a:off x="3376993" y="545891"/>
            <a:ext cx="54888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PROJECT </a:t>
            </a: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STEPS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E0ADD892-C977-484F-847E-926E461302A9}"/>
              </a:ext>
            </a:extLst>
          </p:cNvPr>
          <p:cNvGrpSpPr/>
          <p:nvPr/>
        </p:nvGrpSpPr>
        <p:grpSpPr>
          <a:xfrm>
            <a:off x="8342637" y="1933137"/>
            <a:ext cx="2210725" cy="2847866"/>
            <a:chOff x="8057410" y="1958304"/>
            <a:chExt cx="2210725" cy="2847866"/>
          </a:xfrm>
        </p:grpSpPr>
        <p:sp>
          <p:nvSpPr>
            <p:cNvPr id="58" name="Freeform 28">
              <a:extLst>
                <a:ext uri="{FF2B5EF4-FFF2-40B4-BE49-F238E27FC236}">
                  <a16:creationId xmlns:a16="http://schemas.microsoft.com/office/drawing/2014/main" id="{ED112D1B-E996-47D6-ADEC-C3D396B8A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0471" y="2526205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59" name="Rectangle 8">
              <a:extLst>
                <a:ext uri="{FF2B5EF4-FFF2-40B4-BE49-F238E27FC236}">
                  <a16:creationId xmlns:a16="http://schemas.microsoft.com/office/drawing/2014/main" id="{9F9BD15C-2C3D-4CDC-B3A3-C96D23005C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39427" y="3363523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60" name="Oval 29">
              <a:extLst>
                <a:ext uri="{FF2B5EF4-FFF2-40B4-BE49-F238E27FC236}">
                  <a16:creationId xmlns:a16="http://schemas.microsoft.com/office/drawing/2014/main" id="{FD4DDFFB-01E1-4D0B-A7B7-0BDE188FE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8279" y="2413379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61" name="Rectangle 9">
              <a:extLst>
                <a:ext uri="{FF2B5EF4-FFF2-40B4-BE49-F238E27FC236}">
                  <a16:creationId xmlns:a16="http://schemas.microsoft.com/office/drawing/2014/main" id="{466C2102-6558-4330-B9F1-7761F4915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6582" y="3411078"/>
              <a:ext cx="1345168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+mj-lt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2BF7F2D-CA4A-4B09-B5DD-204FAB946094}"/>
                </a:ext>
              </a:extLst>
            </p:cNvPr>
            <p:cNvSpPr txBox="1"/>
            <p:nvPr/>
          </p:nvSpPr>
          <p:spPr>
            <a:xfrm>
              <a:off x="8057410" y="1958304"/>
              <a:ext cx="2210725" cy="350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시연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936DEF9-176F-4013-946C-5A58EF9AE15C}"/>
                </a:ext>
              </a:extLst>
            </p:cNvPr>
            <p:cNvSpPr txBox="1"/>
            <p:nvPr/>
          </p:nvSpPr>
          <p:spPr>
            <a:xfrm>
              <a:off x="8940479" y="3618927"/>
              <a:ext cx="5100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563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5B59A211-495B-47E3-B2FC-218ABD411ACC}"/>
              </a:ext>
            </a:extLst>
          </p:cNvPr>
          <p:cNvSpPr>
            <a:spLocks noGrp="1"/>
          </p:cNvSpPr>
          <p:nvPr/>
        </p:nvSpPr>
        <p:spPr>
          <a:xfrm>
            <a:off x="1373776" y="145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영화 상세보기 페이지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CA307BD5-3EE3-4450-82E6-0B921BF72CF8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772" y="2389676"/>
            <a:ext cx="5516185" cy="3924666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938D4FEC-DB26-4E3C-9780-B3DC0D20FBD4}"/>
              </a:ext>
            </a:extLst>
          </p:cNvPr>
          <p:cNvSpPr txBox="1"/>
          <p:nvPr/>
        </p:nvSpPr>
        <p:spPr>
          <a:xfrm>
            <a:off x="7597462" y="2088679"/>
            <a:ext cx="42919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-</a:t>
            </a:r>
            <a:r>
              <a:rPr lang="ko-KR" altLang="en-US" dirty="0"/>
              <a:t>기본적인 정보를 </a:t>
            </a:r>
            <a:r>
              <a:rPr lang="en-US" altLang="ko-KR" dirty="0"/>
              <a:t>API</a:t>
            </a:r>
            <a:r>
              <a:rPr lang="ko-KR" altLang="en-US" dirty="0"/>
              <a:t>로부터 받아온다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모든 정보는 </a:t>
            </a:r>
            <a:r>
              <a:rPr lang="en-US" altLang="ko-KR" dirty="0"/>
              <a:t>API</a:t>
            </a:r>
            <a:r>
              <a:rPr lang="ko-KR" altLang="en-US" dirty="0"/>
              <a:t>에서 제공하는 정보를 사용하지만 평점은 사용자로부터 </a:t>
            </a:r>
            <a:r>
              <a:rPr lang="ko-KR" altLang="en-US" dirty="0" err="1"/>
              <a:t>입력받은</a:t>
            </a:r>
            <a:r>
              <a:rPr lang="ko-KR" altLang="en-US" dirty="0"/>
              <a:t> </a:t>
            </a:r>
            <a:r>
              <a:rPr lang="en-US" altLang="ko-KR" dirty="0"/>
              <a:t>DB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정보를</a:t>
            </a:r>
            <a:r>
              <a:rPr lang="en-US" altLang="ko-KR" dirty="0"/>
              <a:t> </a:t>
            </a:r>
            <a:r>
              <a:rPr lang="ko-KR" altLang="en-US" dirty="0"/>
              <a:t>사용하여 계산한다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925164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4B2EA274-3A54-4B4D-B260-0587BB8FF40E}"/>
              </a:ext>
            </a:extLst>
          </p:cNvPr>
          <p:cNvSpPr>
            <a:spLocks noGrp="1"/>
          </p:cNvSpPr>
          <p:nvPr/>
        </p:nvSpPr>
        <p:spPr>
          <a:xfrm>
            <a:off x="1676400" y="3510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영화 상세보기 페이지</a:t>
            </a:r>
          </a:p>
        </p:txBody>
      </p:sp>
      <p:pic>
        <p:nvPicPr>
          <p:cNvPr id="11" name="내용 개체 틀 3">
            <a:extLst>
              <a:ext uri="{FF2B5EF4-FFF2-40B4-BE49-F238E27FC236}">
                <a16:creationId xmlns:a16="http://schemas.microsoft.com/office/drawing/2014/main" id="{E8536281-BD88-4114-9BC5-301BBD7FB267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782" y="2134870"/>
            <a:ext cx="5137418" cy="4351338"/>
          </a:xfrm>
          <a:prstGeom prst="rect">
            <a:avLst/>
          </a:prstGeom>
        </p:spPr>
      </p:pic>
      <p:sp>
        <p:nvSpPr>
          <p:cNvPr id="12" name="TextBox 4">
            <a:extLst>
              <a:ext uri="{FF2B5EF4-FFF2-40B4-BE49-F238E27FC236}">
                <a16:creationId xmlns:a16="http://schemas.microsoft.com/office/drawing/2014/main" id="{D057DF47-75CF-456F-8F65-037AF46A4D94}"/>
              </a:ext>
            </a:extLst>
          </p:cNvPr>
          <p:cNvSpPr txBox="1"/>
          <p:nvPr/>
        </p:nvSpPr>
        <p:spPr>
          <a:xfrm>
            <a:off x="7311644" y="1676599"/>
            <a:ext cx="4581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-</a:t>
            </a:r>
            <a:r>
              <a:rPr lang="ko-KR" altLang="en-US" dirty="0"/>
              <a:t>출연진과 관련 미디어 정보 또한 </a:t>
            </a:r>
            <a:r>
              <a:rPr lang="en-US" altLang="ko-KR" dirty="0"/>
              <a:t>API</a:t>
            </a:r>
            <a:r>
              <a:rPr lang="ko-KR" altLang="en-US" dirty="0"/>
              <a:t>에서 받아온 데이터를 활용한다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출연진의 경우 모든 결과를 출력할 경우 너무 많은 데이터가 노출되기 때문에 감독과 주요배역에 대한 정보만을 보여준다</a:t>
            </a:r>
          </a:p>
        </p:txBody>
      </p:sp>
    </p:spTree>
    <p:extLst>
      <p:ext uri="{BB962C8B-B14F-4D97-AF65-F5344CB8AC3E}">
        <p14:creationId xmlns:p14="http://schemas.microsoft.com/office/powerpoint/2010/main" val="1996547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B0BB655-31C7-4934-A665-E5A2BB9648CC}"/>
              </a:ext>
            </a:extLst>
          </p:cNvPr>
          <p:cNvSpPr>
            <a:spLocks noGrp="1"/>
          </p:cNvSpPr>
          <p:nvPr/>
        </p:nvSpPr>
        <p:spPr>
          <a:xfrm>
            <a:off x="1676400" y="6134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영화 상세보기 페이지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259BCC7B-4072-40D7-AAB7-D06EE3FF610D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970" y="2252274"/>
            <a:ext cx="5691229" cy="4038036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8C21A0FA-7F26-4054-BAAF-2A3FA57B681A}"/>
              </a:ext>
            </a:extLst>
          </p:cNvPr>
          <p:cNvSpPr txBox="1"/>
          <p:nvPr/>
        </p:nvSpPr>
        <p:spPr>
          <a:xfrm>
            <a:off x="8163697" y="1938972"/>
            <a:ext cx="40283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-</a:t>
            </a:r>
            <a:r>
              <a:rPr lang="ko-KR" altLang="en-US" dirty="0"/>
              <a:t>리뷰 관련 데이터 폼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로그인한 사용자에 한해 리뷰와 평점을 입력할 수 있으며 입력된 평점의 평균은 영화 전체의 평점으로 활용된다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리뷰현황 그래프를 이용하여 사용자들이 매긴 점수의 분포를 한눈에 확인할 수 있으며 등록된 리뷰는 </a:t>
            </a:r>
            <a:r>
              <a:rPr lang="ko-KR" altLang="en-US" dirty="0" err="1"/>
              <a:t>최신순으로</a:t>
            </a:r>
            <a:r>
              <a:rPr lang="ko-KR" altLang="en-US" dirty="0"/>
              <a:t> 나열되어 보여지게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5519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DFD2D30-4551-4901-A3E5-9C92FAA43B55}"/>
              </a:ext>
            </a:extLst>
          </p:cNvPr>
          <p:cNvSpPr>
            <a:spLocks noGrp="1"/>
          </p:cNvSpPr>
          <p:nvPr/>
        </p:nvSpPr>
        <p:spPr>
          <a:xfrm>
            <a:off x="838200" y="2427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배우</a:t>
            </a:r>
            <a:r>
              <a:rPr lang="en-US" altLang="ko-KR" dirty="0"/>
              <a:t>/</a:t>
            </a:r>
            <a:r>
              <a:rPr lang="ko-KR" altLang="en-US" dirty="0"/>
              <a:t>장르로 검색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87D5BB6F-8579-4AF2-9E5D-D0C80CF22C4A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773" y="1761911"/>
            <a:ext cx="4681150" cy="37215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0199D8-56E3-4B31-9CEA-266FFC5A6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927" y="1761910"/>
            <a:ext cx="5012072" cy="3721574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2601C1C0-67AB-4805-ACCD-E90D416CB7EE}"/>
              </a:ext>
            </a:extLst>
          </p:cNvPr>
          <p:cNvSpPr txBox="1"/>
          <p:nvPr/>
        </p:nvSpPr>
        <p:spPr>
          <a:xfrm>
            <a:off x="1810773" y="5677122"/>
            <a:ext cx="9887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영화 상세정보에서 노출되는 배우 또는 </a:t>
            </a:r>
            <a:r>
              <a:rPr lang="ko-KR" altLang="en-US" dirty="0" err="1"/>
              <a:t>장르명을</a:t>
            </a:r>
            <a:r>
              <a:rPr lang="ko-KR" altLang="en-US" dirty="0"/>
              <a:t> 클릭할 경우 해당 정보와 관련이 있는 검색페이지를 보여주게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7696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F5373251-FEE6-4AE1-AA45-C72C82C68396}"/>
              </a:ext>
            </a:extLst>
          </p:cNvPr>
          <p:cNvSpPr>
            <a:spLocks noGrp="1"/>
          </p:cNvSpPr>
          <p:nvPr/>
        </p:nvSpPr>
        <p:spPr>
          <a:xfrm>
            <a:off x="2018183" y="644911"/>
            <a:ext cx="96328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 </a:t>
            </a:r>
            <a:r>
              <a:rPr lang="en-US" altLang="ko-KR" dirty="0"/>
              <a:t>– API</a:t>
            </a:r>
            <a:r>
              <a:rPr lang="ko-KR" altLang="en-US" dirty="0"/>
              <a:t>로부터 정보 받아오기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1209A4E5-F494-42C2-9BCD-B384C18F9DD7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83" y="1586427"/>
            <a:ext cx="9482485" cy="485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12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27942F0A-BDA2-428E-9292-C14009F47026}"/>
              </a:ext>
            </a:extLst>
          </p:cNvPr>
          <p:cNvSpPr>
            <a:spLocks noGrp="1"/>
          </p:cNvSpPr>
          <p:nvPr/>
        </p:nvSpPr>
        <p:spPr>
          <a:xfrm>
            <a:off x="2134594" y="577187"/>
            <a:ext cx="992410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</a:t>
            </a:r>
            <a:r>
              <a:rPr lang="en-US" altLang="ko-KR" dirty="0"/>
              <a:t>-API</a:t>
            </a:r>
            <a:r>
              <a:rPr lang="ko-KR" altLang="en-US" dirty="0"/>
              <a:t>에서 받아온 데이터를 처리</a:t>
            </a:r>
          </a:p>
        </p:txBody>
      </p:sp>
      <p:pic>
        <p:nvPicPr>
          <p:cNvPr id="10" name="내용 개체 틀 3">
            <a:extLst>
              <a:ext uri="{FF2B5EF4-FFF2-40B4-BE49-F238E27FC236}">
                <a16:creationId xmlns:a16="http://schemas.microsoft.com/office/drawing/2014/main" id="{FAD430DB-1105-4330-8BD3-3210216A78DB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594" y="1650507"/>
            <a:ext cx="9924103" cy="488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219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AE72AC0-7435-4AED-8456-9C4108FD9DAF}"/>
              </a:ext>
            </a:extLst>
          </p:cNvPr>
          <p:cNvSpPr>
            <a:spLocks noGrp="1"/>
          </p:cNvSpPr>
          <p:nvPr/>
        </p:nvSpPr>
        <p:spPr>
          <a:xfrm>
            <a:off x="1992630" y="769336"/>
            <a:ext cx="99766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</a:t>
            </a:r>
            <a:r>
              <a:rPr lang="en-US" altLang="ko-KR" dirty="0"/>
              <a:t>-API</a:t>
            </a:r>
            <a:r>
              <a:rPr lang="ko-KR" altLang="en-US" dirty="0"/>
              <a:t>에서 받아온 데이터를 처리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6498CD91-6133-4312-A47F-4E6C42AAC123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773" y="1701769"/>
            <a:ext cx="10247924" cy="48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96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AEFCD95-A801-4A1C-BB8F-28B9B2007869}"/>
              </a:ext>
            </a:extLst>
          </p:cNvPr>
          <p:cNvSpPr>
            <a:spLocks noGrp="1"/>
          </p:cNvSpPr>
          <p:nvPr/>
        </p:nvSpPr>
        <p:spPr>
          <a:xfrm>
            <a:off x="1810773" y="509065"/>
            <a:ext cx="102479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</a:t>
            </a:r>
            <a:r>
              <a:rPr lang="en-US" altLang="ko-KR" dirty="0"/>
              <a:t>-API</a:t>
            </a:r>
            <a:r>
              <a:rPr lang="ko-KR" altLang="en-US" dirty="0"/>
              <a:t>에서 받아온 데이터를 처리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AC997C12-8452-4D8F-9FDE-A29AE13D8689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774" y="1516484"/>
            <a:ext cx="9600188" cy="502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636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42CA608-9FA3-40BC-A262-45339AC87447}"/>
              </a:ext>
            </a:extLst>
          </p:cNvPr>
          <p:cNvSpPr>
            <a:spLocks noGrp="1"/>
          </p:cNvSpPr>
          <p:nvPr/>
        </p:nvSpPr>
        <p:spPr>
          <a:xfrm>
            <a:off x="1905000" y="536630"/>
            <a:ext cx="100173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 </a:t>
            </a:r>
            <a:r>
              <a:rPr lang="en-US" altLang="ko-KR" dirty="0"/>
              <a:t>- </a:t>
            </a:r>
            <a:r>
              <a:rPr lang="ko-KR" altLang="en-US" dirty="0"/>
              <a:t>리뷰작성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07DA18D6-71C3-4CB9-AC8F-E721B6F28993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617923"/>
            <a:ext cx="10017369" cy="493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352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799B951-F291-4309-BE79-01CBE93C1A24}"/>
              </a:ext>
            </a:extLst>
          </p:cNvPr>
          <p:cNvSpPr>
            <a:spLocks noGrp="1"/>
          </p:cNvSpPr>
          <p:nvPr/>
        </p:nvSpPr>
        <p:spPr>
          <a:xfrm>
            <a:off x="1012179" y="2068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 </a:t>
            </a:r>
            <a:r>
              <a:rPr lang="en-US" altLang="ko-KR" dirty="0"/>
              <a:t>- </a:t>
            </a:r>
            <a:r>
              <a:rPr lang="ko-KR" altLang="en-US" dirty="0"/>
              <a:t>리뷰작성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1EFA9CB3-055E-402C-908A-5B35FB0ED6A0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330" y="1859411"/>
            <a:ext cx="9766047" cy="362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23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개발 배경</a:t>
            </a:r>
          </a:p>
        </p:txBody>
      </p:sp>
      <p:sp>
        <p:nvSpPr>
          <p:cNvPr id="41" name="Rectangle 2009">
            <a:extLst>
              <a:ext uri="{FF2B5EF4-FFF2-40B4-BE49-F238E27FC236}">
                <a16:creationId xmlns:a16="http://schemas.microsoft.com/office/drawing/2014/main" id="{A11A80B7-A0F9-4D54-AB75-41ED862082EC}"/>
              </a:ext>
            </a:extLst>
          </p:cNvPr>
          <p:cNvSpPr/>
          <p:nvPr/>
        </p:nvSpPr>
        <p:spPr>
          <a:xfrm>
            <a:off x="6410084" y="1020204"/>
            <a:ext cx="4415243" cy="5393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네이버의 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smart finder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기능이 종료되어 이와 같은 사이트를 만들고자 하는 마음으로 시작하게 되었습니다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기존에도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왓챠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,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넷플릭스같은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많은 사이트가 존재하나 해당 사이트들은 여러 조건으로 검색할 수 없어 아쉬웠고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,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상업적인 용도보다는 선호하는 장르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/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연도 등 보다 더 정확한 정보를 제공하기 위한 사이트가 필요하다 생각하여 기획하였습니다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단순 검색 뿐만 아니라 리뷰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,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게시판 등을 통해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사용자간의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활발한 의견교환으로 소비자 위주의 작품평가가 이루어질 수 있고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,</a:t>
            </a: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검색하는 콘텐츠를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평점순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리스트를 제공함으로써 다양한 취향에 맞는 영화를 확인할 수 있습니다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시나리오 게시판을 이용하여 사용자가 직접 시나리오를 작성하여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가상캐스팅등을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하고 모든 사용자가 참여하여 시나리오를 수정할 수 있습니다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</p:txBody>
      </p:sp>
      <p:sp>
        <p:nvSpPr>
          <p:cNvPr id="42" name="Snip and Round Single Corner Rectangle 22">
            <a:extLst>
              <a:ext uri="{FF2B5EF4-FFF2-40B4-BE49-F238E27FC236}">
                <a16:creationId xmlns:a16="http://schemas.microsoft.com/office/drawing/2014/main" id="{BC982666-0CE3-4B90-A887-9525520DB083}"/>
              </a:ext>
            </a:extLst>
          </p:cNvPr>
          <p:cNvSpPr/>
          <p:nvPr/>
        </p:nvSpPr>
        <p:spPr>
          <a:xfrm rot="5400000">
            <a:off x="6135607" y="1311524"/>
            <a:ext cx="4997884" cy="4415244"/>
          </a:xfrm>
          <a:prstGeom prst="snipRoundRect">
            <a:avLst/>
          </a:prstGeom>
          <a:noFill/>
          <a:ln w="10160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1BD65BC3-19E5-4F4A-AA07-2EB858766FDC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55230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E3D90E9-5A56-4596-AC33-94DE45E3CB5E}"/>
              </a:ext>
            </a:extLst>
          </p:cNvPr>
          <p:cNvSpPr>
            <a:spLocks noGrp="1"/>
          </p:cNvSpPr>
          <p:nvPr/>
        </p:nvSpPr>
        <p:spPr>
          <a:xfrm>
            <a:off x="2033954" y="444963"/>
            <a:ext cx="94667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 </a:t>
            </a:r>
            <a:r>
              <a:rPr lang="en-US" altLang="ko-KR" dirty="0"/>
              <a:t>– </a:t>
            </a:r>
            <a:r>
              <a:rPr lang="ko-KR" altLang="en-US" dirty="0"/>
              <a:t>리뷰 출력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C05BC20F-D68B-49B0-8058-FC623AC846A5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53" y="1930526"/>
            <a:ext cx="9711423" cy="443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30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AE55081-2BD9-4775-962B-0D09274822B3}"/>
              </a:ext>
            </a:extLst>
          </p:cNvPr>
          <p:cNvSpPr>
            <a:spLocks noGrp="1"/>
          </p:cNvSpPr>
          <p:nvPr/>
        </p:nvSpPr>
        <p:spPr>
          <a:xfrm>
            <a:off x="2045677" y="630501"/>
            <a:ext cx="9218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</a:t>
            </a:r>
            <a:r>
              <a:rPr lang="en-US" altLang="ko-KR" dirty="0"/>
              <a:t>-</a:t>
            </a:r>
            <a:r>
              <a:rPr lang="ko-KR" altLang="en-US" dirty="0"/>
              <a:t>리뷰 삭제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81D3CE4F-B299-4422-A721-356B9A24691F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76" y="1621445"/>
            <a:ext cx="8973065" cy="479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3573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970A907-2CA4-4C32-B199-D4C304B20D3F}"/>
              </a:ext>
            </a:extLst>
          </p:cNvPr>
          <p:cNvSpPr>
            <a:spLocks noGrp="1"/>
          </p:cNvSpPr>
          <p:nvPr/>
        </p:nvSpPr>
        <p:spPr>
          <a:xfrm>
            <a:off x="2033954" y="613244"/>
            <a:ext cx="94881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소스코드 </a:t>
            </a:r>
            <a:r>
              <a:rPr lang="en-US" altLang="ko-KR" dirty="0"/>
              <a:t>– </a:t>
            </a:r>
            <a:r>
              <a:rPr lang="ko-KR" altLang="en-US" dirty="0"/>
              <a:t>장르</a:t>
            </a:r>
            <a:r>
              <a:rPr lang="en-US" altLang="ko-KR" dirty="0"/>
              <a:t>/</a:t>
            </a:r>
            <a:r>
              <a:rPr lang="ko-KR" altLang="en-US" dirty="0" err="1"/>
              <a:t>배우명으로</a:t>
            </a:r>
            <a:r>
              <a:rPr lang="ko-KR" altLang="en-US" dirty="0"/>
              <a:t> 검색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D1A7207B-6297-4695-980B-F7092E17A753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54" y="2103888"/>
            <a:ext cx="8421275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36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9" name="Google Shape;54;p13">
            <a:extLst>
              <a:ext uri="{FF2B5EF4-FFF2-40B4-BE49-F238E27FC236}">
                <a16:creationId xmlns:a16="http://schemas.microsoft.com/office/drawing/2014/main" id="{4303A5B0-DE8A-4F99-BCF9-0989EEC7A95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88690" y="712470"/>
            <a:ext cx="4625650" cy="486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55;p13">
            <a:extLst>
              <a:ext uri="{FF2B5EF4-FFF2-40B4-BE49-F238E27FC236}">
                <a16:creationId xmlns:a16="http://schemas.microsoft.com/office/drawing/2014/main" id="{EFADBEF1-642A-45C5-B798-5F6853E13392}"/>
              </a:ext>
            </a:extLst>
          </p:cNvPr>
          <p:cNvSpPr txBox="1"/>
          <p:nvPr/>
        </p:nvSpPr>
        <p:spPr>
          <a:xfrm>
            <a:off x="8041840" y="947995"/>
            <a:ext cx="1485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Board - 1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자유게시판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655602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Google Shape;60;p14">
            <a:extLst>
              <a:ext uri="{FF2B5EF4-FFF2-40B4-BE49-F238E27FC236}">
                <a16:creationId xmlns:a16="http://schemas.microsoft.com/office/drawing/2014/main" id="{82336254-4B67-4C66-AA79-3B005BD4301F}"/>
              </a:ext>
            </a:extLst>
          </p:cNvPr>
          <p:cNvSpPr txBox="1"/>
          <p:nvPr/>
        </p:nvSpPr>
        <p:spPr>
          <a:xfrm>
            <a:off x="8002779" y="744688"/>
            <a:ext cx="357239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Board - 2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자유게시판 - 게시물 상세보기</a:t>
            </a:r>
            <a:endParaRPr dirty="0"/>
          </a:p>
        </p:txBody>
      </p:sp>
      <p:sp>
        <p:nvSpPr>
          <p:cNvPr id="8" name="Google Shape;61;p14">
            <a:extLst>
              <a:ext uri="{FF2B5EF4-FFF2-40B4-BE49-F238E27FC236}">
                <a16:creationId xmlns:a16="http://schemas.microsoft.com/office/drawing/2014/main" id="{505A8C3D-AE8C-46DD-9006-009421E0F473}"/>
              </a:ext>
            </a:extLst>
          </p:cNvPr>
          <p:cNvSpPr txBox="1"/>
          <p:nvPr/>
        </p:nvSpPr>
        <p:spPr>
          <a:xfrm>
            <a:off x="8033568" y="1898925"/>
            <a:ext cx="3467100" cy="3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기능:</a:t>
            </a:r>
            <a:br>
              <a:rPr lang="ko" dirty="0"/>
            </a:br>
            <a:br>
              <a:rPr lang="ko" dirty="0"/>
            </a:br>
            <a:r>
              <a:rPr lang="ko" dirty="0">
                <a:solidFill>
                  <a:schemeClr val="dk1"/>
                </a:solidFill>
              </a:rPr>
              <a:t>● 게시물 수정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● 게시물 삭제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● 댓글 달기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● 답글 달기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● 댓글 삭제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Google Shape;62;p14">
            <a:extLst>
              <a:ext uri="{FF2B5EF4-FFF2-40B4-BE49-F238E27FC236}">
                <a16:creationId xmlns:a16="http://schemas.microsoft.com/office/drawing/2014/main" id="{4EA053ED-A142-4EE0-9B70-624C08E61EB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94618" y="979200"/>
            <a:ext cx="5286525" cy="4899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33294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Google Shape;67;p15">
            <a:extLst>
              <a:ext uri="{FF2B5EF4-FFF2-40B4-BE49-F238E27FC236}">
                <a16:creationId xmlns:a16="http://schemas.microsoft.com/office/drawing/2014/main" id="{270CCB72-D3E2-49E0-967F-64183D6E10DA}"/>
              </a:ext>
            </a:extLst>
          </p:cNvPr>
          <p:cNvSpPr txBox="1"/>
          <p:nvPr/>
        </p:nvSpPr>
        <p:spPr>
          <a:xfrm>
            <a:off x="8168790" y="1130875"/>
            <a:ext cx="3331878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Board - 3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자유게시판 - 게시물 검색</a:t>
            </a:r>
            <a:endParaRPr dirty="0"/>
          </a:p>
        </p:txBody>
      </p:sp>
      <p:sp>
        <p:nvSpPr>
          <p:cNvPr id="8" name="Google Shape;68;p15">
            <a:extLst>
              <a:ext uri="{FF2B5EF4-FFF2-40B4-BE49-F238E27FC236}">
                <a16:creationId xmlns:a16="http://schemas.microsoft.com/office/drawing/2014/main" id="{95CB87F7-4A91-4299-9149-3B9A5879986A}"/>
              </a:ext>
            </a:extLst>
          </p:cNvPr>
          <p:cNvSpPr txBox="1"/>
          <p:nvPr/>
        </p:nvSpPr>
        <p:spPr>
          <a:xfrm>
            <a:off x="7795261" y="1853175"/>
            <a:ext cx="4263436" cy="3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통합검색(글 제목 + 작성자 아이디)</a:t>
            </a:r>
            <a:br>
              <a:rPr lang="ko" dirty="0"/>
            </a:br>
            <a:br>
              <a:rPr lang="ko" dirty="0"/>
            </a:br>
            <a:r>
              <a:rPr lang="ko" dirty="0"/>
              <a:t>작성자 기준 혹은 게시물 제목 기준으로</a:t>
            </a:r>
            <a:br>
              <a:rPr lang="ko" dirty="0"/>
            </a:br>
            <a:br>
              <a:rPr lang="ko" dirty="0"/>
            </a:br>
            <a:r>
              <a:rPr lang="ko" dirty="0"/>
              <a:t>검색이 가능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Google Shape;69;p15">
            <a:extLst>
              <a:ext uri="{FF2B5EF4-FFF2-40B4-BE49-F238E27FC236}">
                <a16:creationId xmlns:a16="http://schemas.microsoft.com/office/drawing/2014/main" id="{72473039-BFDE-4F41-903A-81A2EA77435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91719" y="833815"/>
            <a:ext cx="5591325" cy="4927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38760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Google Shape;74;p16">
            <a:extLst>
              <a:ext uri="{FF2B5EF4-FFF2-40B4-BE49-F238E27FC236}">
                <a16:creationId xmlns:a16="http://schemas.microsoft.com/office/drawing/2014/main" id="{EEEEEBD8-487D-43D7-9A05-0878F9EC34E6}"/>
              </a:ext>
            </a:extLst>
          </p:cNvPr>
          <p:cNvSpPr txBox="1"/>
          <p:nvPr/>
        </p:nvSpPr>
        <p:spPr>
          <a:xfrm>
            <a:off x="8033568" y="1054417"/>
            <a:ext cx="2619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Board - 4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SmartEditor2 API</a:t>
            </a:r>
            <a:endParaRPr dirty="0"/>
          </a:p>
        </p:txBody>
      </p:sp>
      <p:sp>
        <p:nvSpPr>
          <p:cNvPr id="8" name="Google Shape;75;p16">
            <a:extLst>
              <a:ext uri="{FF2B5EF4-FFF2-40B4-BE49-F238E27FC236}">
                <a16:creationId xmlns:a16="http://schemas.microsoft.com/office/drawing/2014/main" id="{CB8C6DA3-EE4F-4534-95FA-72B04261A493}"/>
              </a:ext>
            </a:extLst>
          </p:cNvPr>
          <p:cNvSpPr txBox="1"/>
          <p:nvPr/>
        </p:nvSpPr>
        <p:spPr>
          <a:xfrm>
            <a:off x="8033568" y="1694617"/>
            <a:ext cx="4158432" cy="3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Textarea 태그에 </a:t>
            </a:r>
            <a:r>
              <a:rPr lang="ko" dirty="0">
                <a:solidFill>
                  <a:schemeClr val="dk1"/>
                </a:solidFill>
              </a:rPr>
              <a:t>SmartEditor를 얹는 방식</a:t>
            </a:r>
            <a:br>
              <a:rPr lang="ko" dirty="0">
                <a:solidFill>
                  <a:schemeClr val="dk1"/>
                </a:solidFill>
              </a:rPr>
            </a:br>
            <a:br>
              <a:rPr lang="ko" dirty="0">
                <a:solidFill>
                  <a:schemeClr val="dk1"/>
                </a:solidFill>
              </a:rPr>
            </a:br>
            <a:br>
              <a:rPr lang="ko" dirty="0">
                <a:solidFill>
                  <a:schemeClr val="dk1"/>
                </a:solidFill>
              </a:rPr>
            </a:br>
            <a:endParaRPr dirty="0"/>
          </a:p>
        </p:txBody>
      </p:sp>
      <p:pic>
        <p:nvPicPr>
          <p:cNvPr id="9" name="Google Shape;76;p16">
            <a:extLst>
              <a:ext uri="{FF2B5EF4-FFF2-40B4-BE49-F238E27FC236}">
                <a16:creationId xmlns:a16="http://schemas.microsoft.com/office/drawing/2014/main" id="{875B119A-7805-4DEA-BA99-A1C7957709F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94618" y="1199091"/>
            <a:ext cx="5486549" cy="489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77;p16">
            <a:extLst>
              <a:ext uri="{FF2B5EF4-FFF2-40B4-BE49-F238E27FC236}">
                <a16:creationId xmlns:a16="http://schemas.microsoft.com/office/drawing/2014/main" id="{1A202152-2C2D-4BF6-BDD3-4A3C8275E364}"/>
              </a:ext>
            </a:extLst>
          </p:cNvPr>
          <p:cNvSpPr txBox="1"/>
          <p:nvPr/>
        </p:nvSpPr>
        <p:spPr>
          <a:xfrm>
            <a:off x="8502618" y="5687991"/>
            <a:ext cx="3144552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SmartEditor 디렉토리 구조</a:t>
            </a:r>
            <a:endParaRPr dirty="0"/>
          </a:p>
        </p:txBody>
      </p:sp>
      <p:pic>
        <p:nvPicPr>
          <p:cNvPr id="11" name="Google Shape;78;p16">
            <a:extLst>
              <a:ext uri="{FF2B5EF4-FFF2-40B4-BE49-F238E27FC236}">
                <a16:creationId xmlns:a16="http://schemas.microsoft.com/office/drawing/2014/main" id="{5402BEFD-A10B-4D20-9E52-6CA98737A64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318" y="2602616"/>
            <a:ext cx="2755200" cy="2948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85276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Google Shape;83;p17">
            <a:extLst>
              <a:ext uri="{FF2B5EF4-FFF2-40B4-BE49-F238E27FC236}">
                <a16:creationId xmlns:a16="http://schemas.microsoft.com/office/drawing/2014/main" id="{0098E206-E3A8-469A-8D25-A4D202598CDB}"/>
              </a:ext>
            </a:extLst>
          </p:cNvPr>
          <p:cNvSpPr txBox="1"/>
          <p:nvPr/>
        </p:nvSpPr>
        <p:spPr>
          <a:xfrm>
            <a:off x="7803029" y="1245175"/>
            <a:ext cx="3215041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Board - 5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시나리오 게시판 - 글 작성</a:t>
            </a:r>
            <a:endParaRPr/>
          </a:p>
        </p:txBody>
      </p:sp>
      <p:sp>
        <p:nvSpPr>
          <p:cNvPr id="8" name="Google Shape;84;p17">
            <a:extLst>
              <a:ext uri="{FF2B5EF4-FFF2-40B4-BE49-F238E27FC236}">
                <a16:creationId xmlns:a16="http://schemas.microsoft.com/office/drawing/2014/main" id="{A1D66A02-0C4D-414B-80ED-404C484486FB}"/>
              </a:ext>
            </a:extLst>
          </p:cNvPr>
          <p:cNvSpPr txBox="1"/>
          <p:nvPr/>
        </p:nvSpPr>
        <p:spPr>
          <a:xfrm>
            <a:off x="7803029" y="1885375"/>
            <a:ext cx="4255667" cy="3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스마트에디터2 API 적용</a:t>
            </a:r>
            <a:br>
              <a:rPr lang="ko"/>
            </a:br>
            <a:br>
              <a:rPr lang="ko"/>
            </a:br>
            <a:r>
              <a:rPr lang="ko"/>
              <a:t>컨텐츠의 가독성을 높이기 위해</a:t>
            </a:r>
            <a:br>
              <a:rPr lang="ko"/>
            </a:br>
            <a:br>
              <a:rPr lang="ko"/>
            </a:br>
            <a:r>
              <a:rPr lang="ko"/>
              <a:t>글 작성시 기본 폼 제공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  사진 첨부 가능</a:t>
            </a:r>
            <a:endParaRPr/>
          </a:p>
        </p:txBody>
      </p:sp>
      <p:pic>
        <p:nvPicPr>
          <p:cNvPr id="9" name="Google Shape;85;p17">
            <a:extLst>
              <a:ext uri="{FF2B5EF4-FFF2-40B4-BE49-F238E27FC236}">
                <a16:creationId xmlns:a16="http://schemas.microsoft.com/office/drawing/2014/main" id="{A8A8C03A-C6C1-4C43-AB51-794F695C3AF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64080" y="1009650"/>
            <a:ext cx="5305575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86;p17">
            <a:extLst>
              <a:ext uri="{FF2B5EF4-FFF2-40B4-BE49-F238E27FC236}">
                <a16:creationId xmlns:a16="http://schemas.microsoft.com/office/drawing/2014/main" id="{7C5E72F3-149C-4562-BDB8-A0CBDE18E77B}"/>
              </a:ext>
            </a:extLst>
          </p:cNvPr>
          <p:cNvSpPr/>
          <p:nvPr/>
        </p:nvSpPr>
        <p:spPr>
          <a:xfrm>
            <a:off x="6040904" y="1607125"/>
            <a:ext cx="900329" cy="3906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7;p17">
            <a:extLst>
              <a:ext uri="{FF2B5EF4-FFF2-40B4-BE49-F238E27FC236}">
                <a16:creationId xmlns:a16="http://schemas.microsoft.com/office/drawing/2014/main" id="{235EC8BA-FCBD-4423-A32A-788935947FA2}"/>
              </a:ext>
            </a:extLst>
          </p:cNvPr>
          <p:cNvCxnSpPr>
            <a:stCxn id="10" idx="5"/>
          </p:cNvCxnSpPr>
          <p:nvPr/>
        </p:nvCxnSpPr>
        <p:spPr>
          <a:xfrm>
            <a:off x="6809383" y="1940523"/>
            <a:ext cx="1250803" cy="19908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619341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Google Shape;92;p18">
            <a:extLst>
              <a:ext uri="{FF2B5EF4-FFF2-40B4-BE49-F238E27FC236}">
                <a16:creationId xmlns:a16="http://schemas.microsoft.com/office/drawing/2014/main" id="{6B6E367A-C22B-4A6C-A5F3-9EA1A74D00D2}"/>
              </a:ext>
            </a:extLst>
          </p:cNvPr>
          <p:cNvSpPr txBox="1"/>
          <p:nvPr/>
        </p:nvSpPr>
        <p:spPr>
          <a:xfrm>
            <a:off x="7665870" y="889257"/>
            <a:ext cx="3318662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Board - 6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시나리오 게시판 - 글 상세보기</a:t>
            </a:r>
            <a:endParaRPr/>
          </a:p>
        </p:txBody>
      </p:sp>
      <p:sp>
        <p:nvSpPr>
          <p:cNvPr id="8" name="Google Shape;93;p18">
            <a:extLst>
              <a:ext uri="{FF2B5EF4-FFF2-40B4-BE49-F238E27FC236}">
                <a16:creationId xmlns:a16="http://schemas.microsoft.com/office/drawing/2014/main" id="{2E9E36D9-87E2-4269-89E0-03598F3416A8}"/>
              </a:ext>
            </a:extLst>
          </p:cNvPr>
          <p:cNvSpPr txBox="1"/>
          <p:nvPr/>
        </p:nvSpPr>
        <p:spPr>
          <a:xfrm>
            <a:off x="7665869" y="1529457"/>
            <a:ext cx="4392827" cy="3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첨부된 사진과 함께 시나리오 게시판</a:t>
            </a:r>
            <a:br>
              <a:rPr lang="ko"/>
            </a:br>
            <a:br>
              <a:rPr lang="ko"/>
            </a:br>
            <a:r>
              <a:rPr lang="ko"/>
              <a:t>기본 입력 폼이 적용된 모습</a:t>
            </a:r>
            <a:br>
              <a:rPr lang="ko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ko"/>
            </a:br>
            <a:br>
              <a:rPr lang="ko"/>
            </a:br>
            <a:r>
              <a:rPr lang="ko"/>
              <a:t>계속 수정이 가능하며 댓글 추천도에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따라 다른 사용자의 의견을 반영함</a:t>
            </a:r>
            <a:endParaRPr/>
          </a:p>
        </p:txBody>
      </p:sp>
      <p:pic>
        <p:nvPicPr>
          <p:cNvPr id="9" name="Google Shape;94;p18">
            <a:extLst>
              <a:ext uri="{FF2B5EF4-FFF2-40B4-BE49-F238E27FC236}">
                <a16:creationId xmlns:a16="http://schemas.microsoft.com/office/drawing/2014/main" id="{B70032A8-5B13-4E41-9FBE-39E62DE4A14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26920" y="653732"/>
            <a:ext cx="5067450" cy="4829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58747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1C411F-CBEE-4B27-9356-A2CDC64BE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320" y="1027361"/>
            <a:ext cx="9685859" cy="5609996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DB65F28B-1D92-4381-9D5D-A7B4F7558983}"/>
              </a:ext>
            </a:extLst>
          </p:cNvPr>
          <p:cNvSpPr txBox="1"/>
          <p:nvPr/>
        </p:nvSpPr>
        <p:spPr>
          <a:xfrm>
            <a:off x="2110320" y="410824"/>
            <a:ext cx="5197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Admin.1 - </a:t>
            </a:r>
            <a:r>
              <a:rPr lang="ko-KR" altLang="en-US" dirty="0"/>
              <a:t>공지사항 </a:t>
            </a:r>
            <a:r>
              <a:rPr lang="en-US" altLang="ko-KR" dirty="0"/>
              <a:t>/ FAQ </a:t>
            </a:r>
            <a:r>
              <a:rPr lang="ko-KR" altLang="en-US" dirty="0"/>
              <a:t>게시판</a:t>
            </a:r>
          </a:p>
        </p:txBody>
      </p:sp>
    </p:spTree>
    <p:extLst>
      <p:ext uri="{BB962C8B-B14F-4D97-AF65-F5344CB8AC3E}">
        <p14:creationId xmlns:p14="http://schemas.microsoft.com/office/powerpoint/2010/main" val="2391588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4" name="Freeform 81"/>
          <p:cNvSpPr>
            <a:spLocks/>
          </p:cNvSpPr>
          <p:nvPr/>
        </p:nvSpPr>
        <p:spPr bwMode="auto">
          <a:xfrm>
            <a:off x="8370210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5" name="Freeform 82"/>
          <p:cNvSpPr>
            <a:spLocks noEditPoints="1"/>
          </p:cNvSpPr>
          <p:nvPr/>
        </p:nvSpPr>
        <p:spPr bwMode="auto">
          <a:xfrm>
            <a:off x="8497210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8" name="TextBox 1927"/>
          <p:cNvSpPr txBox="1"/>
          <p:nvPr/>
        </p:nvSpPr>
        <p:spPr>
          <a:xfrm>
            <a:off x="7502260" y="4011987"/>
            <a:ext cx="2180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ea typeface="Raleway" pitchFamily="2" charset="0"/>
                <a:cs typeface="Lato" panose="020F0502020204030203" pitchFamily="34" charset="0"/>
              </a:rPr>
              <a:t>we are the profesional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구현 목표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62F7434-9208-423D-8C4F-2FFC64D3FAEE}"/>
              </a:ext>
            </a:extLst>
          </p:cNvPr>
          <p:cNvGrpSpPr/>
          <p:nvPr/>
        </p:nvGrpSpPr>
        <p:grpSpPr>
          <a:xfrm>
            <a:off x="2382474" y="986707"/>
            <a:ext cx="4680000" cy="3600000"/>
            <a:chOff x="408594" y="397704"/>
            <a:chExt cx="4980184" cy="4180244"/>
          </a:xfrm>
        </p:grpSpPr>
        <p:pic>
          <p:nvPicPr>
            <p:cNvPr id="11" name="내용 개체 틀 10">
              <a:extLst>
                <a:ext uri="{FF2B5EF4-FFF2-40B4-BE49-F238E27FC236}">
                  <a16:creationId xmlns:a16="http://schemas.microsoft.com/office/drawing/2014/main" id="{5D308431-27ED-4808-9C26-28ED72FDB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594" y="397704"/>
              <a:ext cx="3114787" cy="267819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3F27114-A3FC-4D4E-B28F-16BE7A8D1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212" y="742963"/>
              <a:ext cx="3567506" cy="2677297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B74D06-6002-475E-B113-915021D48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8448" y="987053"/>
              <a:ext cx="3187631" cy="2942967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69361DB-1A17-4BA4-AADC-F1E4C809F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0479" y="1315764"/>
              <a:ext cx="3558299" cy="3262184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1904746-4AE4-4D63-894A-CE7CBAFF0F2B}"/>
              </a:ext>
            </a:extLst>
          </p:cNvPr>
          <p:cNvGrpSpPr/>
          <p:nvPr/>
        </p:nvGrpSpPr>
        <p:grpSpPr>
          <a:xfrm>
            <a:off x="7296555" y="986707"/>
            <a:ext cx="4680000" cy="3600000"/>
            <a:chOff x="5602346" y="397704"/>
            <a:chExt cx="6342184" cy="4908644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FF8199F-F032-4FF0-9BC1-7D500BF27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346" y="397704"/>
              <a:ext cx="3697713" cy="349720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8CA2EBA-F39A-46F3-B360-55B453676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2285" y="742963"/>
              <a:ext cx="3919130" cy="362053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6E2C9AA-5D08-4C60-9669-00A0EC064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6983" y="987053"/>
              <a:ext cx="3559343" cy="3981156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CE36DF7-B1A7-4C9D-B187-18C5590CA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2109" y="1312788"/>
              <a:ext cx="4272421" cy="3993560"/>
            </a:xfrm>
            <a:prstGeom prst="rect">
              <a:avLst/>
            </a:prstGeom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1C4574CD-2806-4328-85A6-CAF7325422F2}"/>
              </a:ext>
            </a:extLst>
          </p:cNvPr>
          <p:cNvSpPr/>
          <p:nvPr/>
        </p:nvSpPr>
        <p:spPr>
          <a:xfrm>
            <a:off x="4014474" y="515641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기존 사이트들의 공통적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UX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참조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등급제로 인한 유저활동 장려를 통한 차별화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회원들의 활동에 관리자가 개입하여 불량유저 색출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2CF3D5C0-BCD9-47F3-8330-4A5046825EC9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51848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212843E9-CA3E-44B0-9A21-CDAD8518FD5A}"/>
              </a:ext>
            </a:extLst>
          </p:cNvPr>
          <p:cNvSpPr txBox="1"/>
          <p:nvPr/>
        </p:nvSpPr>
        <p:spPr>
          <a:xfrm>
            <a:off x="2244780" y="684132"/>
            <a:ext cx="672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#</a:t>
            </a:r>
            <a:r>
              <a:rPr lang="ko-KR" altLang="en-US" sz="2000" dirty="0"/>
              <a:t> 검색 조건의 경우의 수가 너무 많다면</a:t>
            </a:r>
            <a:r>
              <a:rPr lang="en-US" altLang="ko-KR" sz="2000" dirty="0"/>
              <a:t>?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46C7FCB6-C031-4D83-BD1E-6A486CC6BE85}"/>
              </a:ext>
            </a:extLst>
          </p:cNvPr>
          <p:cNvSpPr txBox="1"/>
          <p:nvPr/>
        </p:nvSpPr>
        <p:spPr>
          <a:xfrm>
            <a:off x="2244780" y="6019979"/>
            <a:ext cx="3312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/>
              <a:t>게시판 검색조건 </a:t>
            </a:r>
            <a:r>
              <a:rPr lang="en-US" altLang="ko-KR" sz="1400" dirty="0"/>
              <a:t>page (</a:t>
            </a:r>
            <a:r>
              <a:rPr lang="en-US" altLang="ko-KR" sz="1400" dirty="0" err="1"/>
              <a:t>Allvie</a:t>
            </a:r>
            <a:r>
              <a:rPr lang="en-US" altLang="ko-KR" sz="1400" dirty="0"/>
              <a:t> </a:t>
            </a:r>
            <a:r>
              <a:rPr lang="ko-KR" altLang="en-US" sz="1400" dirty="0"/>
              <a:t>공지사항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66BE716-F980-4F77-84E7-8F9EEFFD8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780" y="1281441"/>
            <a:ext cx="7201524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880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A12B49F-8F87-445C-B55E-60DED26D5CD0}"/>
              </a:ext>
            </a:extLst>
          </p:cNvPr>
          <p:cNvSpPr txBox="1"/>
          <p:nvPr/>
        </p:nvSpPr>
        <p:spPr>
          <a:xfrm>
            <a:off x="972038" y="3478029"/>
            <a:ext cx="779677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1. name</a:t>
            </a:r>
            <a:r>
              <a:rPr lang="ko-KR" altLang="en-US" sz="1600" dirty="0"/>
              <a:t>값으로 검색할 수 있는 모든 조건의 </a:t>
            </a:r>
            <a:r>
              <a:rPr lang="en-US" altLang="ko-KR" sz="1600" dirty="0"/>
              <a:t>value</a:t>
            </a:r>
            <a:r>
              <a:rPr lang="ko-KR" altLang="en-US" sz="1600" dirty="0"/>
              <a:t>를 불러옴</a:t>
            </a:r>
            <a:r>
              <a:rPr lang="en-US" altLang="ko-KR" sz="1600" dirty="0"/>
              <a:t>.</a:t>
            </a:r>
          </a:p>
          <a:p>
            <a:pPr marL="342900" indent="-342900">
              <a:buAutoNum type="arabicPeriod"/>
            </a:pPr>
            <a:endParaRPr lang="en-US" altLang="ko-KR" sz="1600" dirty="0"/>
          </a:p>
          <a:p>
            <a:r>
              <a:rPr lang="en-US" altLang="ko-KR" sz="1600" dirty="0"/>
              <a:t>2. Value</a:t>
            </a:r>
            <a:r>
              <a:rPr lang="ko-KR" altLang="en-US" sz="1600" dirty="0"/>
              <a:t>가 빈 문자열 </a:t>
            </a:r>
            <a:r>
              <a:rPr lang="en-US" altLang="ko-KR" sz="1600" dirty="0"/>
              <a:t>=&gt; </a:t>
            </a:r>
            <a:r>
              <a:rPr lang="ko-KR" altLang="en-US" sz="1600" dirty="0"/>
              <a:t>해당 조건은 주지 않은 것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3. SQL</a:t>
            </a:r>
            <a:r>
              <a:rPr lang="ko-KR" altLang="en-US" sz="1600" dirty="0"/>
              <a:t>문의 </a:t>
            </a:r>
            <a:r>
              <a:rPr lang="en-US" altLang="ko-KR" sz="1600" dirty="0"/>
              <a:t>? </a:t>
            </a:r>
            <a:r>
              <a:rPr lang="ko-KR" altLang="en-US" sz="1600" dirty="0"/>
              <a:t>에 </a:t>
            </a:r>
            <a:r>
              <a:rPr lang="en-US" altLang="ko-KR" sz="1600" dirty="0"/>
              <a:t>‘%’</a:t>
            </a:r>
            <a:r>
              <a:rPr lang="ko-KR" altLang="en-US" sz="1600" dirty="0"/>
              <a:t>를</a:t>
            </a:r>
            <a:r>
              <a:rPr lang="en-US" altLang="ko-KR" sz="1600" dirty="0"/>
              <a:t> set =&gt;</a:t>
            </a:r>
            <a:r>
              <a:rPr lang="ko-KR" altLang="en-US" sz="1600" dirty="0"/>
              <a:t> 해당 컬럼의 </a:t>
            </a:r>
            <a:r>
              <a:rPr lang="ko-KR" altLang="en-US" sz="1600" dirty="0" err="1"/>
              <a:t>필터링</a:t>
            </a:r>
            <a:r>
              <a:rPr lang="ko-KR" altLang="en-US" sz="1600" dirty="0"/>
              <a:t> 무효화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u="sng" dirty="0">
                <a:solidFill>
                  <a:srgbClr val="FF0000"/>
                </a:solidFill>
              </a:rPr>
              <a:t>* </a:t>
            </a:r>
            <a:r>
              <a:rPr lang="ko-KR" altLang="en-US" sz="1600" b="1" u="sng" dirty="0">
                <a:solidFill>
                  <a:srgbClr val="FF0000"/>
                </a:solidFill>
              </a:rPr>
              <a:t>주의사항 </a:t>
            </a:r>
            <a:r>
              <a:rPr lang="en-US" altLang="ko-KR" sz="1600" b="1" u="sng" dirty="0">
                <a:solidFill>
                  <a:srgbClr val="FF0000"/>
                </a:solidFill>
              </a:rPr>
              <a:t>*</a:t>
            </a:r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조회하고자 하는 컬럼엔 </a:t>
            </a:r>
            <a:r>
              <a:rPr lang="en-US" altLang="ko-KR" sz="1600" dirty="0"/>
              <a:t>not null </a:t>
            </a:r>
            <a:r>
              <a:rPr lang="ko-KR" altLang="en-US" sz="1600" dirty="0"/>
              <a:t>제약조건 필수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컬럼 </a:t>
            </a:r>
            <a:r>
              <a:rPr lang="en-US" altLang="ko-KR" sz="1600" dirty="0"/>
              <a:t>like ‘%’ </a:t>
            </a:r>
            <a:r>
              <a:rPr lang="ko-KR" altLang="en-US" sz="1600" dirty="0"/>
              <a:t>결과로 </a:t>
            </a:r>
            <a:r>
              <a:rPr lang="en-US" altLang="ko-KR" sz="1600" dirty="0"/>
              <a:t>null</a:t>
            </a:r>
            <a:r>
              <a:rPr lang="ko-KR" altLang="en-US" sz="1600" dirty="0"/>
              <a:t>인 데이터는 조회 불가능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2FDFBEA-A1AC-4991-B2D3-1FFE09F11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452" y="936434"/>
            <a:ext cx="5394495" cy="49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58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5CD20BC-4958-42B7-BF58-820D42EFDF33}"/>
              </a:ext>
            </a:extLst>
          </p:cNvPr>
          <p:cNvSpPr txBox="1"/>
          <p:nvPr/>
        </p:nvSpPr>
        <p:spPr>
          <a:xfrm>
            <a:off x="2045551" y="145142"/>
            <a:ext cx="5197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Admin.2 - </a:t>
            </a:r>
            <a:r>
              <a:rPr lang="ko-KR" altLang="en-US" dirty="0"/>
              <a:t>고객센터 </a:t>
            </a:r>
            <a:r>
              <a:rPr lang="en-US" altLang="ko-KR" dirty="0"/>
              <a:t>(</a:t>
            </a:r>
            <a:r>
              <a:rPr lang="ko-KR" altLang="en-US" dirty="0"/>
              <a:t>문의사항 키워드 검색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D99E184-E225-42D6-BAE2-6E23DED7D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551" y="654517"/>
            <a:ext cx="9655377" cy="584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2656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5E5908D-2AC1-4F2F-9172-B14C25D671F0}"/>
              </a:ext>
            </a:extLst>
          </p:cNvPr>
          <p:cNvSpPr txBox="1"/>
          <p:nvPr/>
        </p:nvSpPr>
        <p:spPr>
          <a:xfrm>
            <a:off x="2819388" y="340702"/>
            <a:ext cx="5197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Admin.3 – </a:t>
            </a:r>
            <a:r>
              <a:rPr lang="ko-KR" altLang="en-US" dirty="0"/>
              <a:t>키워드</a:t>
            </a:r>
            <a:r>
              <a:rPr lang="en-US" altLang="ko-KR" dirty="0"/>
              <a:t> </a:t>
            </a:r>
            <a:r>
              <a:rPr lang="ko-KR" altLang="en-US" dirty="0"/>
              <a:t>검색 결과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08BD94-986B-4963-8FA4-6462A5675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388" y="858315"/>
            <a:ext cx="6096023" cy="570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3127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6B02A3C7-07A2-4B79-B6C3-4DC2712E3C8E}"/>
              </a:ext>
            </a:extLst>
          </p:cNvPr>
          <p:cNvSpPr txBox="1"/>
          <p:nvPr/>
        </p:nvSpPr>
        <p:spPr>
          <a:xfrm>
            <a:off x="1879908" y="775115"/>
            <a:ext cx="672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#</a:t>
            </a:r>
            <a:r>
              <a:rPr lang="ko-KR" altLang="en-US" sz="2000" dirty="0"/>
              <a:t> </a:t>
            </a:r>
            <a:r>
              <a:rPr lang="en-US" altLang="ko-KR" sz="2000" dirty="0"/>
              <a:t>HTML &lt;=&gt; JAVA &lt;=&gt; SQL(DB)  DATE</a:t>
            </a:r>
            <a:r>
              <a:rPr lang="ko-KR" altLang="en-US" sz="2000" dirty="0"/>
              <a:t>타입 활용</a:t>
            </a:r>
            <a:endParaRPr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73D58AD-58E5-496C-A015-311AC6317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908" y="1374517"/>
            <a:ext cx="10178789" cy="3209528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5A58C5C5-5ED2-4ACF-9393-D4C2E6A5FEEE}"/>
              </a:ext>
            </a:extLst>
          </p:cNvPr>
          <p:cNvSpPr txBox="1"/>
          <p:nvPr/>
        </p:nvSpPr>
        <p:spPr>
          <a:xfrm>
            <a:off x="8788146" y="4687113"/>
            <a:ext cx="3361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/>
              <a:t>회원관리 검색조건</a:t>
            </a:r>
            <a:r>
              <a:rPr lang="en-US" altLang="ko-KR" sz="1400" dirty="0"/>
              <a:t>page</a:t>
            </a:r>
            <a:r>
              <a:rPr lang="ko-KR" altLang="en-US" sz="1400" dirty="0"/>
              <a:t> </a:t>
            </a:r>
            <a:r>
              <a:rPr lang="en-US" altLang="ko-KR" sz="1400" dirty="0"/>
              <a:t>(</a:t>
            </a:r>
            <a:r>
              <a:rPr lang="en-US" altLang="ko-KR" sz="1400" dirty="0" err="1"/>
              <a:t>Allvie</a:t>
            </a:r>
            <a:r>
              <a:rPr lang="en-US" altLang="ko-KR" sz="1400" dirty="0"/>
              <a:t> </a:t>
            </a:r>
            <a:r>
              <a:rPr lang="ko-KR" altLang="en-US" sz="1400" dirty="0"/>
              <a:t>회원관리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484978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0EF382-BC98-4E89-9834-7B94D3BF7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603" y="1566828"/>
            <a:ext cx="9206595" cy="26271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9CFD0C3-99E7-4681-A0BC-4727CF53E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603" y="4451290"/>
            <a:ext cx="7981652" cy="1377346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33BAD57C-39AA-4DBB-A492-155A1A6D0645}"/>
              </a:ext>
            </a:extLst>
          </p:cNvPr>
          <p:cNvSpPr txBox="1"/>
          <p:nvPr/>
        </p:nvSpPr>
        <p:spPr>
          <a:xfrm>
            <a:off x="2104602" y="416490"/>
            <a:ext cx="7796777" cy="923330"/>
          </a:xfrm>
          <a:prstGeom prst="rect">
            <a:avLst/>
          </a:prstGeom>
          <a:noFill/>
        </p:spPr>
        <p:txBody>
          <a:bodyPr wrap="square" spcCol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arenBoth"/>
            </a:pPr>
            <a:r>
              <a:rPr lang="en-US" altLang="ko-KR" dirty="0"/>
              <a:t>name</a:t>
            </a:r>
            <a:r>
              <a:rPr lang="ko-KR" altLang="en-US" dirty="0"/>
              <a:t>값으로 불러온 </a:t>
            </a:r>
            <a:r>
              <a:rPr lang="en-US" altLang="ko-KR" dirty="0"/>
              <a:t>value</a:t>
            </a:r>
            <a:r>
              <a:rPr lang="ko-KR" altLang="en-US" dirty="0"/>
              <a:t>를 </a:t>
            </a:r>
            <a:r>
              <a:rPr lang="en-US" altLang="ko-KR" dirty="0" err="1"/>
              <a:t>java.util.DATE</a:t>
            </a:r>
            <a:r>
              <a:rPr lang="ko-KR" altLang="en-US" dirty="0"/>
              <a:t>형태로 </a:t>
            </a:r>
            <a:r>
              <a:rPr lang="en-US" altLang="ko-KR" dirty="0"/>
              <a:t>parse</a:t>
            </a:r>
          </a:p>
          <a:p>
            <a:pPr marL="342900" indent="-342900">
              <a:buAutoNum type="arabicParenBoth"/>
            </a:pPr>
            <a:endParaRPr lang="en-US" altLang="ko-KR" dirty="0"/>
          </a:p>
          <a:p>
            <a:r>
              <a:rPr lang="en-US" altLang="ko-KR" dirty="0"/>
              <a:t>(2) SQL</a:t>
            </a:r>
            <a:r>
              <a:rPr lang="ko-KR" altLang="en-US" dirty="0"/>
              <a:t>에 넣기 전 </a:t>
            </a:r>
            <a:r>
              <a:rPr lang="en-US" altLang="ko-KR" dirty="0" err="1"/>
              <a:t>java.sql.Date</a:t>
            </a:r>
            <a:r>
              <a:rPr lang="en-US" altLang="ko-KR" dirty="0"/>
              <a:t>(</a:t>
            </a:r>
            <a:r>
              <a:rPr lang="en-US" altLang="ko-KR" dirty="0" err="1"/>
              <a:t>java.util.Date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B48CA52A-CBF5-4507-AFEF-DF26544F0E42}"/>
              </a:ext>
            </a:extLst>
          </p:cNvPr>
          <p:cNvSpPr txBox="1"/>
          <p:nvPr/>
        </p:nvSpPr>
        <p:spPr>
          <a:xfrm>
            <a:off x="10275725" y="4202639"/>
            <a:ext cx="1224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arenBoth"/>
            </a:pPr>
            <a:r>
              <a:rPr lang="en-US" altLang="ko-KR" sz="1600" dirty="0"/>
              <a:t>Servlet</a:t>
            </a:r>
          </a:p>
          <a:p>
            <a:pPr marL="342900" indent="-342900">
              <a:buAutoNum type="arabicParenBoth"/>
            </a:pPr>
            <a:endParaRPr lang="en-US" altLang="ko-KR" sz="1600" dirty="0"/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01C89B0A-F9AF-4EF9-8FCD-A1F91D1715A8}"/>
              </a:ext>
            </a:extLst>
          </p:cNvPr>
          <p:cNvSpPr txBox="1"/>
          <p:nvPr/>
        </p:nvSpPr>
        <p:spPr>
          <a:xfrm>
            <a:off x="9327117" y="5828636"/>
            <a:ext cx="11485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(2) DAO</a:t>
            </a:r>
          </a:p>
        </p:txBody>
      </p:sp>
    </p:spTree>
    <p:extLst>
      <p:ext uri="{BB962C8B-B14F-4D97-AF65-F5344CB8AC3E}">
        <p14:creationId xmlns:p14="http://schemas.microsoft.com/office/powerpoint/2010/main" val="11195930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스토리보드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C6DF97-5685-4007-8851-C7263A826C76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6E3F1213-4175-45C2-BD1E-6F56C60F9DDC}"/>
              </a:ext>
            </a:extLst>
          </p:cNvPr>
          <p:cNvSpPr txBox="1"/>
          <p:nvPr/>
        </p:nvSpPr>
        <p:spPr>
          <a:xfrm>
            <a:off x="1113213" y="401844"/>
            <a:ext cx="672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# workspace/.metadata/…../history </a:t>
            </a:r>
            <a:r>
              <a:rPr lang="ko-KR" altLang="en-US" sz="2000" dirty="0"/>
              <a:t>의 활용</a:t>
            </a:r>
            <a:endParaRPr lang="en-US" altLang="ko-KR" sz="2000" dirty="0"/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9ADB8A9F-4374-496F-B956-BD8D01C51E40}"/>
              </a:ext>
            </a:extLst>
          </p:cNvPr>
          <p:cNvSpPr txBox="1"/>
          <p:nvPr/>
        </p:nvSpPr>
        <p:spPr>
          <a:xfrm>
            <a:off x="1113213" y="814801"/>
            <a:ext cx="9503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 …/history</a:t>
            </a:r>
            <a:r>
              <a:rPr lang="ko-KR" altLang="en-US" dirty="0"/>
              <a:t>안에 내가 작업한 파일들이 난수파일명으로 위치</a:t>
            </a:r>
            <a:r>
              <a:rPr lang="en-US" altLang="ko-KR" dirty="0"/>
              <a:t>. (</a:t>
            </a:r>
            <a:r>
              <a:rPr lang="ko-KR" altLang="en-US" b="1" u="sng" dirty="0">
                <a:solidFill>
                  <a:srgbClr val="FF0000"/>
                </a:solidFill>
              </a:rPr>
              <a:t>삭제한 파일 포함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B1A169E-D78F-47CE-86B1-DAB47C5E9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278" y="1374517"/>
            <a:ext cx="3128100" cy="44283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26AE6EB-2CA7-4614-B19D-F3D687071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173" y="1434096"/>
            <a:ext cx="7530001" cy="4428328"/>
          </a:xfrm>
          <a:prstGeom prst="rect">
            <a:avLst/>
          </a:prstGeom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C541E75A-CCAB-45A6-BB50-655B66A92662}"/>
              </a:ext>
            </a:extLst>
          </p:cNvPr>
          <p:cNvSpPr txBox="1"/>
          <p:nvPr/>
        </p:nvSpPr>
        <p:spPr>
          <a:xfrm>
            <a:off x="1834835" y="5862424"/>
            <a:ext cx="2406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…/history</a:t>
            </a:r>
            <a:r>
              <a:rPr lang="ko-KR" altLang="en-US" sz="1100" dirty="0"/>
              <a:t>폴더 안의 </a:t>
            </a:r>
            <a:r>
              <a:rPr lang="ko-KR" altLang="en-US" sz="1100" dirty="0" err="1"/>
              <a:t>난수명의</a:t>
            </a:r>
            <a:r>
              <a:rPr lang="ko-KR" altLang="en-US" sz="1100" dirty="0"/>
              <a:t> 파일들</a:t>
            </a:r>
            <a:endParaRPr lang="en-US" altLang="ko-KR" sz="1100" dirty="0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888F293E-49F5-4373-909A-178BB82EF4AD}"/>
              </a:ext>
            </a:extLst>
          </p:cNvPr>
          <p:cNvSpPr txBox="1"/>
          <p:nvPr/>
        </p:nvSpPr>
        <p:spPr>
          <a:xfrm>
            <a:off x="9842274" y="5862424"/>
            <a:ext cx="20471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100"/>
              <a:t>삭제한 </a:t>
            </a:r>
            <a:r>
              <a:rPr lang="ko-KR" altLang="en-US" sz="1100" dirty="0"/>
              <a:t>파일을 </a:t>
            </a:r>
            <a:r>
              <a:rPr lang="en-US" altLang="ko-KR" sz="1100" dirty="0"/>
              <a:t>.file </a:t>
            </a:r>
            <a:r>
              <a:rPr lang="ko-KR" altLang="en-US" sz="1100" dirty="0"/>
              <a:t>로 유지 중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2330977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2649446" y="2990884"/>
            <a:ext cx="796560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/>
              <a:t>시연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3303" y="1374517"/>
            <a:ext cx="27860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27658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느낀점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발표</a:t>
            </a:r>
          </a:p>
        </p:txBody>
      </p:sp>
      <p:grpSp>
        <p:nvGrpSpPr>
          <p:cNvPr id="466" name="그룹 465">
            <a:extLst>
              <a:ext uri="{FF2B5EF4-FFF2-40B4-BE49-F238E27FC236}">
                <a16:creationId xmlns:a16="http://schemas.microsoft.com/office/drawing/2014/main" id="{7186D3BD-28A6-4C21-9239-FE9BE476034D}"/>
              </a:ext>
            </a:extLst>
          </p:cNvPr>
          <p:cNvGrpSpPr/>
          <p:nvPr/>
        </p:nvGrpSpPr>
        <p:grpSpPr>
          <a:xfrm>
            <a:off x="7509531" y="731333"/>
            <a:ext cx="2191587" cy="2529842"/>
            <a:chOff x="8477419" y="326290"/>
            <a:chExt cx="2191587" cy="2529842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4EFC0D-788D-4B14-B001-EE134254A79B}"/>
                </a:ext>
              </a:extLst>
            </p:cNvPr>
            <p:cNvSpPr txBox="1"/>
            <p:nvPr/>
          </p:nvSpPr>
          <p:spPr>
            <a:xfrm>
              <a:off x="8477419" y="251757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오범석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3" name="그룹 452">
              <a:extLst>
                <a:ext uri="{FF2B5EF4-FFF2-40B4-BE49-F238E27FC236}">
                  <a16:creationId xmlns:a16="http://schemas.microsoft.com/office/drawing/2014/main" id="{C6B689B1-351E-44C9-BB98-E980D58EDF6D}"/>
                </a:ext>
              </a:extLst>
            </p:cNvPr>
            <p:cNvGrpSpPr/>
            <p:nvPr/>
          </p:nvGrpSpPr>
          <p:grpSpPr>
            <a:xfrm>
              <a:off x="8516953" y="326290"/>
              <a:ext cx="2109798" cy="2112882"/>
              <a:chOff x="7573499" y="555446"/>
              <a:chExt cx="2109798" cy="2112882"/>
            </a:xfrm>
          </p:grpSpPr>
          <p:grpSp>
            <p:nvGrpSpPr>
              <p:cNvPr id="72" name="Group 26">
                <a:extLst>
                  <a:ext uri="{FF2B5EF4-FFF2-40B4-BE49-F238E27FC236}">
                    <a16:creationId xmlns:a16="http://schemas.microsoft.com/office/drawing/2014/main" id="{F5752AE2-04DB-477D-90A4-C0BEDBAB9B4C}"/>
                  </a:ext>
                </a:extLst>
              </p:cNvPr>
              <p:cNvGrpSpPr/>
              <p:nvPr/>
            </p:nvGrpSpPr>
            <p:grpSpPr>
              <a:xfrm>
                <a:off x="7573499" y="555446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73" name="Freeform 6">
                  <a:extLst>
                    <a:ext uri="{FF2B5EF4-FFF2-40B4-BE49-F238E27FC236}">
                      <a16:creationId xmlns:a16="http://schemas.microsoft.com/office/drawing/2014/main" id="{875E0B15-1530-43B0-A169-7F619B038A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Oval 5">
                  <a:extLst>
                    <a:ext uri="{FF2B5EF4-FFF2-40B4-BE49-F238E27FC236}">
                      <a16:creationId xmlns:a16="http://schemas.microsoft.com/office/drawing/2014/main" id="{DBBD5D9F-F818-4E75-8389-3F839803BC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6A1D5C34-4397-4673-A47A-A57C9BEFF9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18874" y="1002363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2" name="그룹 461">
            <a:extLst>
              <a:ext uri="{FF2B5EF4-FFF2-40B4-BE49-F238E27FC236}">
                <a16:creationId xmlns:a16="http://schemas.microsoft.com/office/drawing/2014/main" id="{79FF8C09-B0E1-4DB9-ACEF-9498176FABDB}"/>
              </a:ext>
            </a:extLst>
          </p:cNvPr>
          <p:cNvGrpSpPr/>
          <p:nvPr/>
        </p:nvGrpSpPr>
        <p:grpSpPr>
          <a:xfrm>
            <a:off x="5602222" y="3271439"/>
            <a:ext cx="2191587" cy="2541445"/>
            <a:chOff x="5621016" y="3521477"/>
            <a:chExt cx="2191587" cy="2541445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C7A886C-EC2F-4ECD-A759-AA983D788E7A}"/>
                </a:ext>
              </a:extLst>
            </p:cNvPr>
            <p:cNvSpPr txBox="1"/>
            <p:nvPr/>
          </p:nvSpPr>
          <p:spPr>
            <a:xfrm>
              <a:off x="5621016" y="572436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이영인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60" name="그룹 459">
              <a:extLst>
                <a:ext uri="{FF2B5EF4-FFF2-40B4-BE49-F238E27FC236}">
                  <a16:creationId xmlns:a16="http://schemas.microsoft.com/office/drawing/2014/main" id="{263A6C8D-AC4B-4EF0-A114-47AC6B69D4B1}"/>
                </a:ext>
              </a:extLst>
            </p:cNvPr>
            <p:cNvGrpSpPr/>
            <p:nvPr/>
          </p:nvGrpSpPr>
          <p:grpSpPr>
            <a:xfrm>
              <a:off x="5662682" y="3521477"/>
              <a:ext cx="2109798" cy="2112882"/>
              <a:chOff x="5303124" y="3990725"/>
              <a:chExt cx="2109798" cy="2112882"/>
            </a:xfrm>
          </p:grpSpPr>
          <p:grpSp>
            <p:nvGrpSpPr>
              <p:cNvPr id="57" name="Group 26">
                <a:extLst>
                  <a:ext uri="{FF2B5EF4-FFF2-40B4-BE49-F238E27FC236}">
                    <a16:creationId xmlns:a16="http://schemas.microsoft.com/office/drawing/2014/main" id="{E4B6679D-A2AD-42F4-9B0E-AF4416DCA36B}"/>
                  </a:ext>
                </a:extLst>
              </p:cNvPr>
              <p:cNvGrpSpPr/>
              <p:nvPr/>
            </p:nvGrpSpPr>
            <p:grpSpPr>
              <a:xfrm>
                <a:off x="5303124" y="3990725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58" name="Freeform 6">
                  <a:extLst>
                    <a:ext uri="{FF2B5EF4-FFF2-40B4-BE49-F238E27FC236}">
                      <a16:creationId xmlns:a16="http://schemas.microsoft.com/office/drawing/2014/main" id="{7038A35B-D71D-4668-88A8-43A2FCA63DB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Oval 5">
                  <a:extLst>
                    <a:ext uri="{FF2B5EF4-FFF2-40B4-BE49-F238E27FC236}">
                      <a16:creationId xmlns:a16="http://schemas.microsoft.com/office/drawing/2014/main" id="{ABE8C30E-40EC-45D5-BF5D-CA432D4C02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809CFAD-3FA6-47AC-9C6B-6A6488768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07727" y="4396870"/>
                <a:ext cx="1300593" cy="1300593"/>
              </a:xfrm>
              <a:prstGeom prst="rect">
                <a:avLst/>
              </a:prstGeom>
            </p:spPr>
          </p:pic>
        </p:grpSp>
      </p:grpSp>
      <p:grpSp>
        <p:nvGrpSpPr>
          <p:cNvPr id="465" name="그룹 464">
            <a:extLst>
              <a:ext uri="{FF2B5EF4-FFF2-40B4-BE49-F238E27FC236}">
                <a16:creationId xmlns:a16="http://schemas.microsoft.com/office/drawing/2014/main" id="{CC29A53F-4549-4AB0-9F96-4F393A3BFB2E}"/>
              </a:ext>
            </a:extLst>
          </p:cNvPr>
          <p:cNvGrpSpPr/>
          <p:nvPr/>
        </p:nvGrpSpPr>
        <p:grpSpPr>
          <a:xfrm>
            <a:off x="3608394" y="660513"/>
            <a:ext cx="2191587" cy="2520917"/>
            <a:chOff x="3073137" y="318437"/>
            <a:chExt cx="2191587" cy="252091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3FDEAAE-5300-4055-AB6E-C6C465F8FECD}"/>
                </a:ext>
              </a:extLst>
            </p:cNvPr>
            <p:cNvSpPr txBox="1"/>
            <p:nvPr/>
          </p:nvSpPr>
          <p:spPr>
            <a:xfrm>
              <a:off x="3073137" y="2500800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정희준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88B09638-42FA-4CC0-A322-38E715E1C0DA}"/>
                </a:ext>
              </a:extLst>
            </p:cNvPr>
            <p:cNvGrpSpPr/>
            <p:nvPr/>
          </p:nvGrpSpPr>
          <p:grpSpPr>
            <a:xfrm>
              <a:off x="3114803" y="318437"/>
              <a:ext cx="2109798" cy="2112882"/>
              <a:chOff x="3332509" y="623452"/>
              <a:chExt cx="2109798" cy="2112882"/>
            </a:xfrm>
          </p:grpSpPr>
          <p:grpSp>
            <p:nvGrpSpPr>
              <p:cNvPr id="14" name="Group 26">
                <a:extLst>
                  <a:ext uri="{FF2B5EF4-FFF2-40B4-BE49-F238E27FC236}">
                    <a16:creationId xmlns:a16="http://schemas.microsoft.com/office/drawing/2014/main" id="{2EF33E70-1594-48BA-8D16-6E609FAFE899}"/>
                  </a:ext>
                </a:extLst>
              </p:cNvPr>
              <p:cNvGrpSpPr/>
              <p:nvPr/>
            </p:nvGrpSpPr>
            <p:grpSpPr>
              <a:xfrm>
                <a:off x="3332509" y="623452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5" name="Freeform 6">
                  <a:extLst>
                    <a:ext uri="{FF2B5EF4-FFF2-40B4-BE49-F238E27FC236}">
                      <a16:creationId xmlns:a16="http://schemas.microsoft.com/office/drawing/2014/main" id="{3CC27043-31F9-4BC3-AA18-F518412627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Oval 5">
                  <a:extLst>
                    <a:ext uri="{FF2B5EF4-FFF2-40B4-BE49-F238E27FC236}">
                      <a16:creationId xmlns:a16="http://schemas.microsoft.com/office/drawing/2014/main" id="{416CAD64-C055-44C4-A27E-3D830029C5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48" name="그림 447">
                <a:extLst>
                  <a:ext uri="{FF2B5EF4-FFF2-40B4-BE49-F238E27FC236}">
                    <a16:creationId xmlns:a16="http://schemas.microsoft.com/office/drawing/2014/main" id="{91DA1F71-F0B3-4C1C-B4DB-98006827D3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7884" y="1070369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8" name="그룹 467">
            <a:extLst>
              <a:ext uri="{FF2B5EF4-FFF2-40B4-BE49-F238E27FC236}">
                <a16:creationId xmlns:a16="http://schemas.microsoft.com/office/drawing/2014/main" id="{B2D8989F-DD18-4564-A36D-CDA73CC12460}"/>
              </a:ext>
            </a:extLst>
          </p:cNvPr>
          <p:cNvGrpSpPr/>
          <p:nvPr/>
        </p:nvGrpSpPr>
        <p:grpSpPr>
          <a:xfrm>
            <a:off x="9416841" y="3261175"/>
            <a:ext cx="2191587" cy="2541445"/>
            <a:chOff x="9386635" y="3521477"/>
            <a:chExt cx="2191587" cy="254144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1CBAC0A-6AB3-4D81-82E0-2F46C9F8A74C}"/>
                </a:ext>
              </a:extLst>
            </p:cNvPr>
            <p:cNvSpPr txBox="1"/>
            <p:nvPr/>
          </p:nvSpPr>
          <p:spPr>
            <a:xfrm>
              <a:off x="9386635" y="5724368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김기현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67" name="그룹 466">
              <a:extLst>
                <a:ext uri="{FF2B5EF4-FFF2-40B4-BE49-F238E27FC236}">
                  <a16:creationId xmlns:a16="http://schemas.microsoft.com/office/drawing/2014/main" id="{0F3F48F1-515E-41B1-958C-DAC63E0CF299}"/>
                </a:ext>
              </a:extLst>
            </p:cNvPr>
            <p:cNvGrpSpPr/>
            <p:nvPr/>
          </p:nvGrpSpPr>
          <p:grpSpPr>
            <a:xfrm>
              <a:off x="9428301" y="3521477"/>
              <a:ext cx="2109798" cy="2112882"/>
              <a:chOff x="9403550" y="4119229"/>
              <a:chExt cx="2109798" cy="2112882"/>
            </a:xfrm>
          </p:grpSpPr>
          <p:grpSp>
            <p:nvGrpSpPr>
              <p:cNvPr id="62" name="Group 26">
                <a:extLst>
                  <a:ext uri="{FF2B5EF4-FFF2-40B4-BE49-F238E27FC236}">
                    <a16:creationId xmlns:a16="http://schemas.microsoft.com/office/drawing/2014/main" id="{CC03A1EF-6C3E-45E1-A065-C378C454E0F9}"/>
                  </a:ext>
                </a:extLst>
              </p:cNvPr>
              <p:cNvGrpSpPr/>
              <p:nvPr/>
            </p:nvGrpSpPr>
            <p:grpSpPr>
              <a:xfrm>
                <a:off x="9403550" y="4119229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63" name="Freeform 6">
                  <a:extLst>
                    <a:ext uri="{FF2B5EF4-FFF2-40B4-BE49-F238E27FC236}">
                      <a16:creationId xmlns:a16="http://schemas.microsoft.com/office/drawing/2014/main" id="{E58DD737-9DEA-44B0-AB4D-F1B407DF98D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Oval 5">
                  <a:extLst>
                    <a:ext uri="{FF2B5EF4-FFF2-40B4-BE49-F238E27FC236}">
                      <a16:creationId xmlns:a16="http://schemas.microsoft.com/office/drawing/2014/main" id="{D67FD7BD-2436-4DA7-B12D-4907A417BB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50" name="그림 449">
                <a:extLst>
                  <a:ext uri="{FF2B5EF4-FFF2-40B4-BE49-F238E27FC236}">
                    <a16:creationId xmlns:a16="http://schemas.microsoft.com/office/drawing/2014/main" id="{F24BCB5F-9B75-41CD-8226-1E230ED424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8925" y="4566146"/>
                <a:ext cx="1219048" cy="1219048"/>
              </a:xfrm>
              <a:prstGeom prst="rect">
                <a:avLst/>
              </a:prstGeom>
            </p:spPr>
          </p:pic>
        </p:grpSp>
      </p:grpSp>
      <p:grpSp>
        <p:nvGrpSpPr>
          <p:cNvPr id="463" name="그룹 462">
            <a:extLst>
              <a:ext uri="{FF2B5EF4-FFF2-40B4-BE49-F238E27FC236}">
                <a16:creationId xmlns:a16="http://schemas.microsoft.com/office/drawing/2014/main" id="{7BC3994F-04B2-4C5E-8B46-0A59042D36F8}"/>
              </a:ext>
            </a:extLst>
          </p:cNvPr>
          <p:cNvGrpSpPr/>
          <p:nvPr/>
        </p:nvGrpSpPr>
        <p:grpSpPr>
          <a:xfrm>
            <a:off x="1787603" y="3271439"/>
            <a:ext cx="2191587" cy="2520917"/>
            <a:chOff x="856619" y="3822941"/>
            <a:chExt cx="2191587" cy="2520917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F20B8F6-6920-4C8A-B224-FD558D5FCDE3}"/>
                </a:ext>
              </a:extLst>
            </p:cNvPr>
            <p:cNvSpPr txBox="1"/>
            <p:nvPr/>
          </p:nvSpPr>
          <p:spPr>
            <a:xfrm>
              <a:off x="856619" y="6005304"/>
              <a:ext cx="219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김민환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458" name="그룹 457">
              <a:extLst>
                <a:ext uri="{FF2B5EF4-FFF2-40B4-BE49-F238E27FC236}">
                  <a16:creationId xmlns:a16="http://schemas.microsoft.com/office/drawing/2014/main" id="{568614BF-B907-4940-817B-9B0788B25ACF}"/>
                </a:ext>
              </a:extLst>
            </p:cNvPr>
            <p:cNvGrpSpPr/>
            <p:nvPr/>
          </p:nvGrpSpPr>
          <p:grpSpPr>
            <a:xfrm>
              <a:off x="908202" y="3822941"/>
              <a:ext cx="2109798" cy="2112882"/>
              <a:chOff x="852294" y="3822941"/>
              <a:chExt cx="2109798" cy="2112882"/>
            </a:xfrm>
          </p:grpSpPr>
          <p:grpSp>
            <p:nvGrpSpPr>
              <p:cNvPr id="67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852294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68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pic>
            <p:nvPicPr>
              <p:cNvPr id="452" name="그림 451">
                <a:extLst>
                  <a:ext uri="{FF2B5EF4-FFF2-40B4-BE49-F238E27FC236}">
                    <a16:creationId xmlns:a16="http://schemas.microsoft.com/office/drawing/2014/main" id="{6B595AD7-5F77-4901-B115-1560BEAF7D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7669" y="4269858"/>
                <a:ext cx="1219048" cy="1219048"/>
              </a:xfrm>
              <a:prstGeom prst="rect">
                <a:avLst/>
              </a:prstGeom>
            </p:spPr>
          </p:pic>
        </p:grpSp>
      </p:grpSp>
      <p:sp>
        <p:nvSpPr>
          <p:cNvPr id="41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3303" y="1374517"/>
            <a:ext cx="27860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995077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E5B5E43-6B38-4FF2-A045-A9E94BCCC251}"/>
              </a:ext>
            </a:extLst>
          </p:cNvPr>
          <p:cNvGrpSpPr/>
          <p:nvPr/>
        </p:nvGrpSpPr>
        <p:grpSpPr>
          <a:xfrm>
            <a:off x="4719692" y="2434522"/>
            <a:ext cx="2746266" cy="1988956"/>
            <a:chOff x="4719692" y="2315250"/>
            <a:chExt cx="2746266" cy="1988956"/>
          </a:xfrm>
        </p:grpSpPr>
        <p:sp>
          <p:nvSpPr>
            <p:cNvPr id="1753" name="TextBox 1752"/>
            <p:cNvSpPr txBox="1"/>
            <p:nvPr/>
          </p:nvSpPr>
          <p:spPr>
            <a:xfrm>
              <a:off x="4719692" y="2315250"/>
              <a:ext cx="2746266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</a:rPr>
                <a:t>THANK</a:t>
              </a:r>
            </a:p>
          </p:txBody>
        </p:sp>
        <p:sp>
          <p:nvSpPr>
            <p:cNvPr id="1754" name="TextBox 1753"/>
            <p:cNvSpPr txBox="1"/>
            <p:nvPr/>
          </p:nvSpPr>
          <p:spPr>
            <a:xfrm>
              <a:off x="4851790" y="3134655"/>
              <a:ext cx="2520177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</a:rPr>
                <a:t>YOU</a:t>
              </a:r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  <a:sym typeface="Wingdings" panose="05000000000000000000" pitchFamily="2" charset="2"/>
                </a:rPr>
                <a:t></a:t>
              </a:r>
              <a:endParaRPr lang="en-US" sz="7000" dirty="0">
                <a:solidFill>
                  <a:schemeClr val="bg1"/>
                </a:solidFill>
                <a:latin typeface="Calibri" panose="020F0502020204030204" pitchFamily="34" charset="0"/>
                <a:ea typeface="Raleway" pitchFamily="2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519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552600-031B-4819-AF55-76421866BF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6"/>
          <a:stretch/>
        </p:blipFill>
        <p:spPr>
          <a:xfrm>
            <a:off x="2298584" y="672116"/>
            <a:ext cx="9658525" cy="5580537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F191BC82-B2EF-40B9-9742-D074519171B8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7691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767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요구사항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/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단위업무 정의서</a:t>
            </a:r>
            <a:endParaRPr lang="en-US" altLang="ko-KR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24CAD52-8D4D-4760-983C-C96BA8C3B09D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967E421-8A24-4339-8CC7-8DED91B57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532" y="554628"/>
            <a:ext cx="82867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6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49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유스퀘이스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다이어그램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8E8EA3C-1C27-42C7-9750-BBF6DDCE97AF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EA1E6C-A161-4B3F-AF88-10E96B20C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" t="2864"/>
          <a:stretch/>
        </p:blipFill>
        <p:spPr>
          <a:xfrm>
            <a:off x="2550253" y="558316"/>
            <a:ext cx="9506901" cy="574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25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-62295" y="2685307"/>
            <a:ext cx="2641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시퀀스다이어그램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D376AA1-A72B-4A90-A7DD-C45A80BEBC2D}"/>
              </a:ext>
            </a:extLst>
          </p:cNvPr>
          <p:cNvSpPr/>
          <p:nvPr/>
        </p:nvSpPr>
        <p:spPr>
          <a:xfrm>
            <a:off x="133303" y="1374517"/>
            <a:ext cx="27860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 err="1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Allvie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0BAA1A-7823-451D-BDDA-D19333020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137" y="679508"/>
            <a:ext cx="9853298" cy="556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64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 brow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3483F"/>
      </a:accent1>
      <a:accent2>
        <a:srgbClr val="A4906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CC33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CC33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922</Words>
  <Application>Microsoft Office PowerPoint</Application>
  <PresentationFormat>와이드스크린</PresentationFormat>
  <Paragraphs>336</Paragraphs>
  <Slides>59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70" baseType="lpstr">
      <vt:lpstr>HY견고딕</vt:lpstr>
      <vt:lpstr>Lato</vt:lpstr>
      <vt:lpstr>Lato Light</vt:lpstr>
      <vt:lpstr>Montserrat</vt:lpstr>
      <vt:lpstr>Noto Sans CJK KR Bold</vt:lpstr>
      <vt:lpstr>나눔스퀘어</vt:lpstr>
      <vt:lpstr>맑은 고딕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민환 김</cp:lastModifiedBy>
  <cp:revision>306</cp:revision>
  <dcterms:created xsi:type="dcterms:W3CDTF">2018-08-21T13:08:41Z</dcterms:created>
  <dcterms:modified xsi:type="dcterms:W3CDTF">2019-08-20T06:39:32Z</dcterms:modified>
</cp:coreProperties>
</file>

<file path=docProps/thumbnail.jpeg>
</file>